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315" r:id="rId2"/>
    <p:sldId id="316" r:id="rId3"/>
    <p:sldId id="318" r:id="rId4"/>
    <p:sldId id="319" r:id="rId5"/>
    <p:sldId id="321" r:id="rId6"/>
    <p:sldId id="322" r:id="rId7"/>
    <p:sldId id="32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7AF"/>
    <a:srgbClr val="2D75B7"/>
    <a:srgbClr val="005CA8"/>
    <a:srgbClr val="7EBEDE"/>
    <a:srgbClr val="62B0D7"/>
    <a:srgbClr val="56A3D0"/>
    <a:srgbClr val="4D98CA"/>
    <a:srgbClr val="3C85C0"/>
    <a:srgbClr val="1358A6"/>
    <a:srgbClr val="0A4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05"/>
  </p:normalViewPr>
  <p:slideViewPr>
    <p:cSldViewPr snapToGrid="0" snapToObjects="1" showGuides="1">
      <p:cViewPr varScale="1">
        <p:scale>
          <a:sx n="69" d="100"/>
          <a:sy n="69" d="100"/>
        </p:scale>
        <p:origin x="756" y="52"/>
      </p:cViewPr>
      <p:guideLst>
        <p:guide orient="horz" pos="2183"/>
        <p:guide pos="438"/>
        <p:guide pos="72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4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Score de satisfaction pour l'année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9.8242145474389961E-2"/>
          <c:y val="0.17613872832369945"/>
          <c:w val="0.87271495023518098"/>
          <c:h val="0.72121032269810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Feuil1!$H$4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Feuil1!$F$5:$F$15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Feuil1!$H$5:$H$15</c:f>
              <c:numCache>
                <c:formatCode>0.0%</c:formatCode>
                <c:ptCount val="11"/>
                <c:pt idx="0">
                  <c:v>8.9285714285714281E-3</c:v>
                </c:pt>
                <c:pt idx="1">
                  <c:v>3.1512605042016808E-3</c:v>
                </c:pt>
                <c:pt idx="2">
                  <c:v>9.4537815126050414E-3</c:v>
                </c:pt>
                <c:pt idx="3">
                  <c:v>8.9285714285714281E-3</c:v>
                </c:pt>
                <c:pt idx="4">
                  <c:v>3.6764705882352941E-3</c:v>
                </c:pt>
                <c:pt idx="5">
                  <c:v>2.4159663865546219E-2</c:v>
                </c:pt>
                <c:pt idx="6">
                  <c:v>3.0462184873949579E-2</c:v>
                </c:pt>
                <c:pt idx="7">
                  <c:v>6.3025210084033612E-2</c:v>
                </c:pt>
                <c:pt idx="8">
                  <c:v>0.22531512605042017</c:v>
                </c:pt>
                <c:pt idx="9">
                  <c:v>0.28518907563025209</c:v>
                </c:pt>
                <c:pt idx="10">
                  <c:v>0.33771008403361347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E2-4A4D-B926-3D4777A13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7899888"/>
        <c:axId val="507900872"/>
      </c:barChart>
      <c:catAx>
        <c:axId val="50789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7900872"/>
        <c:crosses val="autoZero"/>
        <c:auto val="1"/>
        <c:lblAlgn val="ctr"/>
        <c:lblOffset val="100"/>
        <c:noMultiLvlLbl val="0"/>
      </c:catAx>
      <c:valAx>
        <c:axId val="50790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789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Recommandation!$E$15</c:f>
              <c:strCache>
                <c:ptCount val="1"/>
                <c:pt idx="0">
                  <c:v>Recommandation</c:v>
                </c:pt>
              </c:strCache>
            </c:strRef>
          </c:tx>
          <c:dPt>
            <c:idx val="0"/>
            <c:bubble3D val="0"/>
            <c:spPr>
              <a:solidFill>
                <a:srgbClr val="ACB8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65-420A-A38E-5034DE642DE1}"/>
              </c:ext>
            </c:extLst>
          </c:dPt>
          <c:dPt>
            <c:idx val="1"/>
            <c:bubble3D val="0"/>
            <c:spPr>
              <a:solidFill>
                <a:srgbClr val="FBBA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65-420A-A38E-5034DE642DE1}"/>
              </c:ext>
            </c:extLst>
          </c:dPt>
          <c:dPt>
            <c:idx val="2"/>
            <c:bubble3D val="0"/>
            <c:spPr>
              <a:solidFill>
                <a:srgbClr val="E30A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65-420A-A38E-5034DE642DE1}"/>
              </c:ext>
            </c:extLst>
          </c:dPt>
          <c:dPt>
            <c:idx val="3"/>
            <c:bubble3D val="0"/>
            <c:spPr>
              <a:solidFill>
                <a:srgbClr val="005C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65-420A-A38E-5034DE642DE1}"/>
              </c:ext>
            </c:extLst>
          </c:dPt>
          <c:dLbls>
            <c:dLbl>
              <c:idx val="1"/>
              <c:layout>
                <c:manualLayout>
                  <c:x val="-5.1896325459317586E-3"/>
                  <c:y val="1.72728929717118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65-420A-A38E-5034DE642DE1}"/>
                </c:ext>
              </c:extLst>
            </c:dLbl>
            <c:dLbl>
              <c:idx val="2"/>
              <c:layout>
                <c:manualLayout>
                  <c:x val="-5.4261042692259837E-3"/>
                  <c:y val="2.94489388199223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65-420A-A38E-5034DE642DE1}"/>
                </c:ext>
              </c:extLst>
            </c:dLbl>
            <c:dLbl>
              <c:idx val="3"/>
              <c:layout>
                <c:manualLayout>
                  <c:x val="-5.2326782409663514E-2"/>
                  <c:y val="-0.126507733013916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65-420A-A38E-5034DE642D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Recommandation!$E$16:$E$19</c:f>
              <c:strCache>
                <c:ptCount val="4"/>
                <c:pt idx="0">
                  <c:v>Probablement Non</c:v>
                </c:pt>
                <c:pt idx="1">
                  <c:v>Probablement oui</c:v>
                </c:pt>
                <c:pt idx="2">
                  <c:v>Sûrement Non</c:v>
                </c:pt>
                <c:pt idx="3">
                  <c:v>Sûrement Oui</c:v>
                </c:pt>
              </c:strCache>
            </c:strRef>
          </c:cat>
          <c:val>
            <c:numRef>
              <c:f>Recommandation!$G$16:$G$19</c:f>
              <c:numCache>
                <c:formatCode>0.0%</c:formatCode>
                <c:ptCount val="4"/>
                <c:pt idx="0">
                  <c:v>3.41745531019979E-2</c:v>
                </c:pt>
                <c:pt idx="1">
                  <c:v>0.21083070452155625</c:v>
                </c:pt>
                <c:pt idx="2">
                  <c:v>1.6824395373291272E-2</c:v>
                </c:pt>
                <c:pt idx="3">
                  <c:v>0.73817034700315454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65-420A-A38E-5034DE642D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8B6C-3F57-4B28-B5E3-934F0FBEB077}" type="datetimeFigureOut">
              <a:rPr lang="fr-BE" smtClean="0"/>
              <a:t>15-01-24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736-C13E-4C51-B752-0B4F000DDBD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9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0A96-DBFD-4048-B16C-8FBD400BABDC}" type="datetimeFigureOut">
              <a:rPr lang="fr-BE" smtClean="0"/>
              <a:t>15-01-24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DDD2-F931-494A-B91F-1B22C969DA7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39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f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0"/>
          </p:nvPr>
        </p:nvSpPr>
        <p:spPr>
          <a:xfrm rot="-840000">
            <a:off x="5003321" y="688550"/>
            <a:ext cx="9436400" cy="8878672"/>
          </a:xfrm>
          <a:custGeom>
            <a:avLst/>
            <a:gdLst>
              <a:gd name="connsiteX0" fmla="*/ 4524437 w 9436400"/>
              <a:gd name="connsiteY0" fmla="*/ 734 h 8878672"/>
              <a:gd name="connsiteX1" fmla="*/ 4854833 w 9436400"/>
              <a:gd name="connsiteY1" fmla="*/ 98912 h 8878672"/>
              <a:gd name="connsiteX2" fmla="*/ 9216968 w 9436400"/>
              <a:gd name="connsiteY2" fmla="*/ 3270869 h 8878672"/>
              <a:gd name="connsiteX3" fmla="*/ 9285153 w 9436400"/>
              <a:gd name="connsiteY3" fmla="*/ 4085747 h 8878672"/>
              <a:gd name="connsiteX4" fmla="*/ 6547194 w 9436400"/>
              <a:gd name="connsiteY4" fmla="*/ 8707235 h 8878672"/>
              <a:gd name="connsiteX5" fmla="*/ 6505742 w 9436400"/>
              <a:gd name="connsiteY5" fmla="*/ 8878671 h 8878672"/>
              <a:gd name="connsiteX6" fmla="*/ 0 w 9436400"/>
              <a:gd name="connsiteY6" fmla="*/ 8878672 h 8878672"/>
              <a:gd name="connsiteX7" fmla="*/ 24629 w 9436400"/>
              <a:gd name="connsiteY7" fmla="*/ 8678856 h 8878672"/>
              <a:gd name="connsiteX8" fmla="*/ 4204272 w 9436400"/>
              <a:gd name="connsiteY8" fmla="*/ 133246 h 8878672"/>
              <a:gd name="connsiteX9" fmla="*/ 4524437 w 9436400"/>
              <a:gd name="connsiteY9" fmla="*/ 734 h 887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6400" h="8878672">
                <a:moveTo>
                  <a:pt x="4524437" y="734"/>
                </a:moveTo>
                <a:cubicBezTo>
                  <a:pt x="4639340" y="-5401"/>
                  <a:pt x="4755949" y="26910"/>
                  <a:pt x="4854833" y="98912"/>
                </a:cubicBezTo>
                <a:lnTo>
                  <a:pt x="9216968" y="3270869"/>
                </a:lnTo>
                <a:cubicBezTo>
                  <a:pt x="9479643" y="3461949"/>
                  <a:pt x="9511603" y="3848420"/>
                  <a:pt x="9285153" y="4085747"/>
                </a:cubicBezTo>
                <a:cubicBezTo>
                  <a:pt x="8557405" y="4848701"/>
                  <a:pt x="7139342" y="6545304"/>
                  <a:pt x="6547194" y="8707235"/>
                </a:cubicBezTo>
                <a:lnTo>
                  <a:pt x="6505742" y="8878671"/>
                </a:lnTo>
                <a:lnTo>
                  <a:pt x="0" y="8878672"/>
                </a:lnTo>
                <a:lnTo>
                  <a:pt x="24629" y="8678856"/>
                </a:lnTo>
                <a:cubicBezTo>
                  <a:pt x="745763" y="3611612"/>
                  <a:pt x="3293356" y="942691"/>
                  <a:pt x="4204272" y="133246"/>
                </a:cubicBezTo>
                <a:cubicBezTo>
                  <a:pt x="4296337" y="51454"/>
                  <a:pt x="4409535" y="6870"/>
                  <a:pt x="4524437" y="7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703281" y="4668929"/>
            <a:ext cx="4953000" cy="4771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703281" y="2090420"/>
            <a:ext cx="4953000" cy="24603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Forme libre 12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281" y="5264150"/>
            <a:ext cx="4953000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Date</a:t>
            </a:r>
            <a:endParaRPr lang="fr-BE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688 -1.48148E-6 L -0.00873 -1.48148E-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Motion origin="layout" path="M -0.26276 0.9125 L 2.5E-6 -2.96296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454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decel="31000" fill="hold" grpId="2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3" grpId="0" animBg="1"/>
      <p:bldP spid="13" grpId="1" animBg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-0.04688 -1.48148E-6 L -0.00873 -1.48148E-6 " pathEditMode="relative" rAng="0" ptsTypes="AA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3153023">
            <a:off x="146113" y="4696730"/>
            <a:ext cx="5095127" cy="6443680"/>
          </a:xfrm>
          <a:custGeom>
            <a:avLst/>
            <a:gdLst>
              <a:gd name="connsiteX0" fmla="*/ 41015 w 5095127"/>
              <a:gd name="connsiteY0" fmla="*/ 4202054 h 6443680"/>
              <a:gd name="connsiteX1" fmla="*/ 82958 w 5095127"/>
              <a:gd name="connsiteY1" fmla="*/ 4128020 h 6443680"/>
              <a:gd name="connsiteX2" fmla="*/ 2799579 w 5095127"/>
              <a:gd name="connsiteY2" fmla="*/ 200454 h 6443680"/>
              <a:gd name="connsiteX3" fmla="*/ 3468180 w 5095127"/>
              <a:gd name="connsiteY3" fmla="*/ 99594 h 6443680"/>
              <a:gd name="connsiteX4" fmla="*/ 4979733 w 5095127"/>
              <a:gd name="connsiteY4" fmla="*/ 1125219 h 6443680"/>
              <a:gd name="connsiteX5" fmla="*/ 5095127 w 5095127"/>
              <a:gd name="connsiteY5" fmla="*/ 1189432 h 6443680"/>
              <a:gd name="connsiteX6" fmla="*/ 2598243 w 5095127"/>
              <a:gd name="connsiteY6" fmla="*/ 6443680 h 6443680"/>
              <a:gd name="connsiteX7" fmla="*/ 2560695 w 5095127"/>
              <a:gd name="connsiteY7" fmla="*/ 6424002 h 6443680"/>
              <a:gd name="connsiteX8" fmla="*/ 148526 w 5095127"/>
              <a:gd name="connsiteY8" fmla="*/ 4732189 h 6443680"/>
              <a:gd name="connsiteX9" fmla="*/ 41015 w 5095127"/>
              <a:gd name="connsiteY9" fmla="*/ 4202054 h 644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95127" h="6443680">
                <a:moveTo>
                  <a:pt x="41015" y="4202054"/>
                </a:moveTo>
                <a:cubicBezTo>
                  <a:pt x="52534" y="4176535"/>
                  <a:pt x="66504" y="4151746"/>
                  <a:pt x="82958" y="4128020"/>
                </a:cubicBezTo>
                <a:lnTo>
                  <a:pt x="2799579" y="200454"/>
                </a:lnTo>
                <a:cubicBezTo>
                  <a:pt x="2952079" y="-19650"/>
                  <a:pt x="3258062" y="-66353"/>
                  <a:pt x="3468180" y="99594"/>
                </a:cubicBezTo>
                <a:cubicBezTo>
                  <a:pt x="3796396" y="359321"/>
                  <a:pt x="4321455" y="744811"/>
                  <a:pt x="4979733" y="1125219"/>
                </a:cubicBezTo>
                <a:lnTo>
                  <a:pt x="5095127" y="1189432"/>
                </a:lnTo>
                <a:lnTo>
                  <a:pt x="2598243" y="6443680"/>
                </a:lnTo>
                <a:lnTo>
                  <a:pt x="2560695" y="6424002"/>
                </a:lnTo>
                <a:cubicBezTo>
                  <a:pt x="1363302" y="5779285"/>
                  <a:pt x="549264" y="5102151"/>
                  <a:pt x="148526" y="4732189"/>
                </a:cubicBezTo>
                <a:cubicBezTo>
                  <a:pt x="-117" y="4595247"/>
                  <a:pt x="-39616" y="4380702"/>
                  <a:pt x="41015" y="4202054"/>
                </a:cubicBezTo>
                <a:close/>
              </a:path>
            </a:pathLst>
          </a:custGeom>
          <a:noFill/>
          <a:ln w="101600" cap="flat">
            <a:solidFill>
              <a:srgbClr val="0069B8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1486352"/>
            <a:ext cx="612775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 i="0">
                <a:solidFill>
                  <a:srgbClr val="0069B8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47" y="2909888"/>
            <a:ext cx="6127750" cy="32254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>
          <a:xfrm>
            <a:off x="7521574" y="1485900"/>
            <a:ext cx="3923665" cy="46497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0" name="Connecteur droit 1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9C1B4CF-0560-BF46-9826-65DCD3DE7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14468 L -2.5E-6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72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decel="4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-sous-titre-texte-laptop gauche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Espace réservé du texte 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>
          <a:xfrm>
            <a:off x="696913" y="1612900"/>
            <a:ext cx="10516996" cy="4800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38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/>
          </p:nvPr>
        </p:nvSpPr>
        <p:spPr>
          <a:xfrm>
            <a:off x="0" y="-12700"/>
            <a:ext cx="12192000" cy="6870700"/>
          </a:xfrm>
          <a:custGeom>
            <a:avLst/>
            <a:gdLst>
              <a:gd name="connsiteX0" fmla="*/ 0 w 12192000"/>
              <a:gd name="connsiteY0" fmla="*/ 0 h 6972300"/>
              <a:gd name="connsiteX1" fmla="*/ 12192000 w 12192000"/>
              <a:gd name="connsiteY1" fmla="*/ 0 h 6972300"/>
              <a:gd name="connsiteX2" fmla="*/ 12192000 w 12192000"/>
              <a:gd name="connsiteY2" fmla="*/ 12700 h 6972300"/>
              <a:gd name="connsiteX3" fmla="*/ 9721355 w 12192000"/>
              <a:gd name="connsiteY3" fmla="*/ 12700 h 6972300"/>
              <a:gd name="connsiteX4" fmla="*/ 9721867 w 12192000"/>
              <a:gd name="connsiteY4" fmla="*/ 16287 h 6972300"/>
              <a:gd name="connsiteX5" fmla="*/ 9910692 w 12192000"/>
              <a:gd name="connsiteY5" fmla="*/ 840673 h 6972300"/>
              <a:gd name="connsiteX6" fmla="*/ 10206290 w 12192000"/>
              <a:gd name="connsiteY6" fmla="*/ 1040537 h 6972300"/>
              <a:gd name="connsiteX7" fmla="*/ 12192000 w 12192000"/>
              <a:gd name="connsiteY7" fmla="*/ 896501 h 6972300"/>
              <a:gd name="connsiteX8" fmla="*/ 12192000 w 12192000"/>
              <a:gd name="connsiteY8" fmla="*/ 6972300 h 6972300"/>
              <a:gd name="connsiteX9" fmla="*/ 0 w 12192000"/>
              <a:gd name="connsiteY9" fmla="*/ 6972300 h 697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972300">
                <a:moveTo>
                  <a:pt x="0" y="0"/>
                </a:moveTo>
                <a:lnTo>
                  <a:pt x="12192000" y="0"/>
                </a:lnTo>
                <a:lnTo>
                  <a:pt x="12192000" y="12700"/>
                </a:lnTo>
                <a:lnTo>
                  <a:pt x="9721355" y="12700"/>
                </a:lnTo>
                <a:lnTo>
                  <a:pt x="9721867" y="16287"/>
                </a:lnTo>
                <a:cubicBezTo>
                  <a:pt x="9778072" y="383981"/>
                  <a:pt x="9854180" y="664223"/>
                  <a:pt x="9910692" y="840673"/>
                </a:cubicBezTo>
                <a:cubicBezTo>
                  <a:pt x="9951320" y="967475"/>
                  <a:pt x="10073232" y="1050275"/>
                  <a:pt x="10206290" y="1040537"/>
                </a:cubicBezTo>
                <a:lnTo>
                  <a:pt x="12192000" y="896501"/>
                </a:lnTo>
                <a:lnTo>
                  <a:pt x="12192000" y="6972300"/>
                </a:lnTo>
                <a:lnTo>
                  <a:pt x="0" y="6972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vidé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43288"/>
            <a:ext cx="1619250" cy="413808"/>
          </a:xfrm>
          <a:prstGeom prst="rect">
            <a:avLst/>
          </a:prstGeom>
        </p:spPr>
      </p:pic>
      <p:sp>
        <p:nvSpPr>
          <p:cNvPr id="8" name="Espace réservé de l'élément multimédia 7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721355 w 12192000"/>
              <a:gd name="connsiteY1" fmla="*/ 0 h 6858000"/>
              <a:gd name="connsiteX2" fmla="*/ 9721867 w 12192000"/>
              <a:gd name="connsiteY2" fmla="*/ 3587 h 6858000"/>
              <a:gd name="connsiteX3" fmla="*/ 9910692 w 12192000"/>
              <a:gd name="connsiteY3" fmla="*/ 827973 h 6858000"/>
              <a:gd name="connsiteX4" fmla="*/ 10206290 w 12192000"/>
              <a:gd name="connsiteY4" fmla="*/ 1027837 h 6858000"/>
              <a:gd name="connsiteX5" fmla="*/ 12192000 w 12192000"/>
              <a:gd name="connsiteY5" fmla="*/ 883801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721355" y="0"/>
                </a:lnTo>
                <a:lnTo>
                  <a:pt x="9721867" y="3587"/>
                </a:lnTo>
                <a:cubicBezTo>
                  <a:pt x="9778072" y="371281"/>
                  <a:pt x="9854180" y="651523"/>
                  <a:pt x="9910692" y="827973"/>
                </a:cubicBezTo>
                <a:cubicBezTo>
                  <a:pt x="9951320" y="954775"/>
                  <a:pt x="10073232" y="1037575"/>
                  <a:pt x="10206290" y="1027837"/>
                </a:cubicBezTo>
                <a:lnTo>
                  <a:pt x="12192000" y="883801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l'élément multimédia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1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8" y="5393463"/>
            <a:ext cx="4887795" cy="8676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8" y="4857113"/>
            <a:ext cx="4887795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6114" y="5393463"/>
            <a:ext cx="4887795" cy="8676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6326114" y="4857113"/>
            <a:ext cx="4887795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8" y="1930399"/>
            <a:ext cx="4887795" cy="2876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6326114" y="1930399"/>
            <a:ext cx="4887795" cy="287685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7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67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8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8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81605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4281605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873839" y="4517163"/>
            <a:ext cx="3327370" cy="154073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7873839" y="3980813"/>
            <a:ext cx="3327370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8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4281605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2" name="Espace réservé pour une image  2"/>
          <p:cNvSpPr>
            <a:spLocks noGrp="1"/>
          </p:cNvSpPr>
          <p:nvPr>
            <p:ph type="pic" sz="quarter" idx="26"/>
          </p:nvPr>
        </p:nvSpPr>
        <p:spPr>
          <a:xfrm>
            <a:off x="7867993" y="1917700"/>
            <a:ext cx="3327370" cy="20521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7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49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itre-texte-img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947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96947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67204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3367204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88622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6088622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740695" y="4237763"/>
            <a:ext cx="2461784" cy="20782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algn="ctr"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8"/>
          <p:cNvSpPr>
            <a:spLocks noGrp="1"/>
          </p:cNvSpPr>
          <p:nvPr>
            <p:ph type="body" sz="quarter" idx="23" hasCustomPrompt="1"/>
          </p:nvPr>
        </p:nvSpPr>
        <p:spPr>
          <a:xfrm>
            <a:off x="8740695" y="3726813"/>
            <a:ext cx="2461784" cy="48577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7" name="Forme libre 26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8" name="Connecteur droit 3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pour une image  2"/>
          <p:cNvSpPr>
            <a:spLocks noGrp="1"/>
          </p:cNvSpPr>
          <p:nvPr>
            <p:ph type="pic" sz="quarter" idx="24"/>
          </p:nvPr>
        </p:nvSpPr>
        <p:spPr>
          <a:xfrm>
            <a:off x="696947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1" name="Espace réservé pour une image  2"/>
          <p:cNvSpPr>
            <a:spLocks noGrp="1"/>
          </p:cNvSpPr>
          <p:nvPr>
            <p:ph type="pic" sz="quarter" idx="25"/>
          </p:nvPr>
        </p:nvSpPr>
        <p:spPr>
          <a:xfrm>
            <a:off x="3367204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2" name="Espace réservé pour une image  2"/>
          <p:cNvSpPr>
            <a:spLocks noGrp="1"/>
          </p:cNvSpPr>
          <p:nvPr>
            <p:ph type="pic" sz="quarter" idx="26"/>
          </p:nvPr>
        </p:nvSpPr>
        <p:spPr>
          <a:xfrm>
            <a:off x="6070076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3" name="Espace réservé pour une image  2"/>
          <p:cNvSpPr>
            <a:spLocks noGrp="1"/>
          </p:cNvSpPr>
          <p:nvPr>
            <p:ph type="pic" sz="quarter" idx="27"/>
          </p:nvPr>
        </p:nvSpPr>
        <p:spPr>
          <a:xfrm>
            <a:off x="8740695" y="1968500"/>
            <a:ext cx="2461784" cy="174732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947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5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47" y="332255"/>
            <a:ext cx="9303449" cy="71478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8" hasCustomPrompt="1"/>
          </p:nvPr>
        </p:nvSpPr>
        <p:spPr>
          <a:xfrm>
            <a:off x="698309" y="1122538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2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laptop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226426" y="2184107"/>
            <a:ext cx="7342774" cy="4348688"/>
            <a:chOff x="226426" y="2184107"/>
            <a:chExt cx="7342774" cy="4348688"/>
          </a:xfrm>
        </p:grpSpPr>
        <p:grpSp>
          <p:nvGrpSpPr>
            <p:cNvPr id="19" name="Group 16"/>
            <p:cNvGrpSpPr/>
            <p:nvPr/>
          </p:nvGrpSpPr>
          <p:grpSpPr>
            <a:xfrm>
              <a:off x="799985" y="2184107"/>
              <a:ext cx="6309708" cy="4213169"/>
              <a:chOff x="-375492" y="1139528"/>
              <a:chExt cx="7415784" cy="4700016"/>
            </a:xfrm>
          </p:grpSpPr>
          <p:sp>
            <p:nvSpPr>
              <p:cNvPr id="21" name="Freeform 15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9"/>
              <p:cNvSpPr/>
              <p:nvPr/>
            </p:nvSpPr>
            <p:spPr>
              <a:xfrm>
                <a:off x="-358010" y="1160080"/>
                <a:ext cx="7380820" cy="4658912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/>
              <p:cNvSpPr/>
              <p:nvPr/>
            </p:nvSpPr>
            <p:spPr>
              <a:xfrm>
                <a:off x="4509682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>
              <a:off x="226426" y="6342079"/>
              <a:ext cx="7342774" cy="190716"/>
              <a:chOff x="-1348120" y="5777967"/>
              <a:chExt cx="9361040" cy="187525"/>
            </a:xfrm>
          </p:grpSpPr>
          <p:sp>
            <p:nvSpPr>
              <p:cNvPr id="1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1348120" y="5777967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4" name="Espace réservé pour une image  33"/>
          <p:cNvSpPr>
            <a:spLocks noGrp="1"/>
          </p:cNvSpPr>
          <p:nvPr userDrawn="1">
            <p:ph type="pic" sz="quarter" idx="14"/>
          </p:nvPr>
        </p:nvSpPr>
        <p:spPr>
          <a:xfrm>
            <a:off x="1032960" y="2479875"/>
            <a:ext cx="5849169" cy="36485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594600" y="2590801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594600" y="373503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594600" y="487506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93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Titre-sous-titre-texte-laptop gauche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226426" y="2184107"/>
            <a:ext cx="7342774" cy="4348688"/>
            <a:chOff x="226426" y="2184107"/>
            <a:chExt cx="7342774" cy="4348688"/>
          </a:xfrm>
        </p:grpSpPr>
        <p:grpSp>
          <p:nvGrpSpPr>
            <p:cNvPr id="19" name="Group 16"/>
            <p:cNvGrpSpPr/>
            <p:nvPr/>
          </p:nvGrpSpPr>
          <p:grpSpPr>
            <a:xfrm>
              <a:off x="799985" y="2184107"/>
              <a:ext cx="6309708" cy="4213169"/>
              <a:chOff x="-375492" y="1139528"/>
              <a:chExt cx="7415784" cy="4700016"/>
            </a:xfrm>
          </p:grpSpPr>
          <p:sp>
            <p:nvSpPr>
              <p:cNvPr id="21" name="Freeform 15"/>
              <p:cNvSpPr/>
              <p:nvPr/>
            </p:nvSpPr>
            <p:spPr>
              <a:xfrm>
                <a:off x="-375492" y="1139528"/>
                <a:ext cx="7415784" cy="4700016"/>
              </a:xfrm>
              <a:custGeom>
                <a:avLst/>
                <a:gdLst>
                  <a:gd name="connsiteX0" fmla="*/ 224028 w 7415784"/>
                  <a:gd name="connsiteY0" fmla="*/ 269748 h 4700016"/>
                  <a:gd name="connsiteX1" fmla="*/ 224028 w 7415784"/>
                  <a:gd name="connsiteY1" fmla="*/ 4430268 h 4700016"/>
                  <a:gd name="connsiteX2" fmla="*/ 7191756 w 7415784"/>
                  <a:gd name="connsiteY2" fmla="*/ 4430268 h 4700016"/>
                  <a:gd name="connsiteX3" fmla="*/ 7191756 w 7415784"/>
                  <a:gd name="connsiteY3" fmla="*/ 269748 h 4700016"/>
                  <a:gd name="connsiteX4" fmla="*/ 266867 w 7415784"/>
                  <a:gd name="connsiteY4" fmla="*/ 0 h 4700016"/>
                  <a:gd name="connsiteX5" fmla="*/ 7148917 w 7415784"/>
                  <a:gd name="connsiteY5" fmla="*/ 0 h 4700016"/>
                  <a:gd name="connsiteX6" fmla="*/ 7415784 w 7415784"/>
                  <a:gd name="connsiteY6" fmla="*/ 266867 h 4700016"/>
                  <a:gd name="connsiteX7" fmla="*/ 7415784 w 7415784"/>
                  <a:gd name="connsiteY7" fmla="*/ 4433149 h 4700016"/>
                  <a:gd name="connsiteX8" fmla="*/ 7148917 w 7415784"/>
                  <a:gd name="connsiteY8" fmla="*/ 4700016 h 4700016"/>
                  <a:gd name="connsiteX9" fmla="*/ 266867 w 7415784"/>
                  <a:gd name="connsiteY9" fmla="*/ 4700016 h 4700016"/>
                  <a:gd name="connsiteX10" fmla="*/ 0 w 7415784"/>
                  <a:gd name="connsiteY10" fmla="*/ 4433149 h 4700016"/>
                  <a:gd name="connsiteX11" fmla="*/ 0 w 7415784"/>
                  <a:gd name="connsiteY11" fmla="*/ 266867 h 4700016"/>
                  <a:gd name="connsiteX12" fmla="*/ 266867 w 7415784"/>
                  <a:gd name="connsiteY12" fmla="*/ 0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15784" h="4700016">
                    <a:moveTo>
                      <a:pt x="224028" y="269748"/>
                    </a:moveTo>
                    <a:lnTo>
                      <a:pt x="224028" y="4430268"/>
                    </a:lnTo>
                    <a:lnTo>
                      <a:pt x="7191756" y="4430268"/>
                    </a:lnTo>
                    <a:lnTo>
                      <a:pt x="7191756" y="269748"/>
                    </a:lnTo>
                    <a:close/>
                    <a:moveTo>
                      <a:pt x="266867" y="0"/>
                    </a:moveTo>
                    <a:lnTo>
                      <a:pt x="7148917" y="0"/>
                    </a:lnTo>
                    <a:cubicBezTo>
                      <a:pt x="7296304" y="0"/>
                      <a:pt x="7415784" y="119480"/>
                      <a:pt x="7415784" y="266867"/>
                    </a:cubicBezTo>
                    <a:lnTo>
                      <a:pt x="7415784" y="4433149"/>
                    </a:lnTo>
                    <a:cubicBezTo>
                      <a:pt x="7415784" y="4580536"/>
                      <a:pt x="7296304" y="4700016"/>
                      <a:pt x="7148917" y="4700016"/>
                    </a:cubicBezTo>
                    <a:lnTo>
                      <a:pt x="266867" y="4700016"/>
                    </a:lnTo>
                    <a:cubicBezTo>
                      <a:pt x="119480" y="4700016"/>
                      <a:pt x="0" y="4580536"/>
                      <a:pt x="0" y="4433149"/>
                    </a:cubicBezTo>
                    <a:lnTo>
                      <a:pt x="0" y="266867"/>
                    </a:lnTo>
                    <a:cubicBezTo>
                      <a:pt x="0" y="119480"/>
                      <a:pt x="119480" y="0"/>
                      <a:pt x="266867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9"/>
              <p:cNvSpPr/>
              <p:nvPr/>
            </p:nvSpPr>
            <p:spPr>
              <a:xfrm>
                <a:off x="-358010" y="1160080"/>
                <a:ext cx="7380820" cy="4658912"/>
              </a:xfrm>
              <a:custGeom>
                <a:avLst/>
                <a:gdLst>
                  <a:gd name="connsiteX0" fmla="*/ 252028 w 7380820"/>
                  <a:gd name="connsiteY0" fmla="*/ 295230 h 4658912"/>
                  <a:gd name="connsiteX1" fmla="*/ 252028 w 7380820"/>
                  <a:gd name="connsiteY1" fmla="*/ 4363682 h 4658912"/>
                  <a:gd name="connsiteX2" fmla="*/ 7128792 w 7380820"/>
                  <a:gd name="connsiteY2" fmla="*/ 4363682 h 4658912"/>
                  <a:gd name="connsiteX3" fmla="*/ 7128792 w 7380820"/>
                  <a:gd name="connsiteY3" fmla="*/ 295230 h 4658912"/>
                  <a:gd name="connsiteX4" fmla="*/ 264533 w 7380820"/>
                  <a:gd name="connsiteY4" fmla="*/ 0 h 4658912"/>
                  <a:gd name="connsiteX5" fmla="*/ 7116287 w 7380820"/>
                  <a:gd name="connsiteY5" fmla="*/ 0 h 4658912"/>
                  <a:gd name="connsiteX6" fmla="*/ 7380820 w 7380820"/>
                  <a:gd name="connsiteY6" fmla="*/ 264533 h 4658912"/>
                  <a:gd name="connsiteX7" fmla="*/ 7380820 w 7380820"/>
                  <a:gd name="connsiteY7" fmla="*/ 4394379 h 4658912"/>
                  <a:gd name="connsiteX8" fmla="*/ 7116287 w 7380820"/>
                  <a:gd name="connsiteY8" fmla="*/ 4658912 h 4658912"/>
                  <a:gd name="connsiteX9" fmla="*/ 264533 w 7380820"/>
                  <a:gd name="connsiteY9" fmla="*/ 4658912 h 4658912"/>
                  <a:gd name="connsiteX10" fmla="*/ 0 w 7380820"/>
                  <a:gd name="connsiteY10" fmla="*/ 4394379 h 4658912"/>
                  <a:gd name="connsiteX11" fmla="*/ 0 w 7380820"/>
                  <a:gd name="connsiteY11" fmla="*/ 264533 h 4658912"/>
                  <a:gd name="connsiteX12" fmla="*/ 264533 w 7380820"/>
                  <a:gd name="connsiteY12" fmla="*/ 0 h 465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80820" h="4658912">
                    <a:moveTo>
                      <a:pt x="252028" y="295230"/>
                    </a:moveTo>
                    <a:lnTo>
                      <a:pt x="252028" y="4363682"/>
                    </a:lnTo>
                    <a:lnTo>
                      <a:pt x="7128792" y="4363682"/>
                    </a:lnTo>
                    <a:lnTo>
                      <a:pt x="7128792" y="295230"/>
                    </a:lnTo>
                    <a:close/>
                    <a:moveTo>
                      <a:pt x="264533" y="0"/>
                    </a:moveTo>
                    <a:lnTo>
                      <a:pt x="7116287" y="0"/>
                    </a:lnTo>
                    <a:cubicBezTo>
                      <a:pt x="7262385" y="0"/>
                      <a:pt x="7380820" y="118435"/>
                      <a:pt x="7380820" y="264533"/>
                    </a:cubicBezTo>
                    <a:lnTo>
                      <a:pt x="7380820" y="4394379"/>
                    </a:lnTo>
                    <a:cubicBezTo>
                      <a:pt x="7380820" y="4540477"/>
                      <a:pt x="7262385" y="4658912"/>
                      <a:pt x="7116287" y="4658912"/>
                    </a:cubicBezTo>
                    <a:lnTo>
                      <a:pt x="264533" y="4658912"/>
                    </a:lnTo>
                    <a:cubicBezTo>
                      <a:pt x="118435" y="4658912"/>
                      <a:pt x="0" y="4540477"/>
                      <a:pt x="0" y="4394379"/>
                    </a:cubicBezTo>
                    <a:lnTo>
                      <a:pt x="0" y="264533"/>
                    </a:lnTo>
                    <a:cubicBezTo>
                      <a:pt x="0" y="118435"/>
                      <a:pt x="118435" y="0"/>
                      <a:pt x="2645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13"/>
              <p:cNvSpPr/>
              <p:nvPr/>
            </p:nvSpPr>
            <p:spPr>
              <a:xfrm>
                <a:off x="4509682" y="1139528"/>
                <a:ext cx="2530610" cy="4700016"/>
              </a:xfrm>
              <a:custGeom>
                <a:avLst/>
                <a:gdLst>
                  <a:gd name="connsiteX0" fmla="*/ 0 w 2530610"/>
                  <a:gd name="connsiteY0" fmla="*/ 0 h 4700016"/>
                  <a:gd name="connsiteX1" fmla="*/ 2263743 w 2530610"/>
                  <a:gd name="connsiteY1" fmla="*/ 0 h 4700016"/>
                  <a:gd name="connsiteX2" fmla="*/ 2530610 w 2530610"/>
                  <a:gd name="connsiteY2" fmla="*/ 266867 h 4700016"/>
                  <a:gd name="connsiteX3" fmla="*/ 2530610 w 2530610"/>
                  <a:gd name="connsiteY3" fmla="*/ 4433149 h 4700016"/>
                  <a:gd name="connsiteX4" fmla="*/ 2263743 w 2530610"/>
                  <a:gd name="connsiteY4" fmla="*/ 4700016 h 4700016"/>
                  <a:gd name="connsiteX5" fmla="*/ 1961175 w 2530610"/>
                  <a:gd name="connsiteY5" fmla="*/ 4700016 h 470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0610" h="4700016">
                    <a:moveTo>
                      <a:pt x="0" y="0"/>
                    </a:moveTo>
                    <a:lnTo>
                      <a:pt x="2263743" y="0"/>
                    </a:lnTo>
                    <a:cubicBezTo>
                      <a:pt x="2411130" y="0"/>
                      <a:pt x="2530610" y="119480"/>
                      <a:pt x="2530610" y="266867"/>
                    </a:cubicBezTo>
                    <a:lnTo>
                      <a:pt x="2530610" y="4433149"/>
                    </a:lnTo>
                    <a:cubicBezTo>
                      <a:pt x="2530610" y="4580536"/>
                      <a:pt x="2411130" y="4700016"/>
                      <a:pt x="2263743" y="4700016"/>
                    </a:cubicBezTo>
                    <a:lnTo>
                      <a:pt x="1961175" y="47000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3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7"/>
            <p:cNvGrpSpPr/>
            <p:nvPr/>
          </p:nvGrpSpPr>
          <p:grpSpPr>
            <a:xfrm>
              <a:off x="226426" y="6342079"/>
              <a:ext cx="7342774" cy="190716"/>
              <a:chOff x="-1348120" y="5777967"/>
              <a:chExt cx="9361040" cy="187525"/>
            </a:xfrm>
          </p:grpSpPr>
          <p:sp>
            <p:nvSpPr>
              <p:cNvPr id="17" name="Trapezoid 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-1348120" y="5777967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Forme libre 29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7594600" y="2590801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7594600" y="373503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7594600" y="4875067"/>
            <a:ext cx="4413248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4" name="Espace réservé de l'élément multimédia 3"/>
          <p:cNvSpPr>
            <a:spLocks noGrp="1"/>
          </p:cNvSpPr>
          <p:nvPr>
            <p:ph type="media" sz="quarter" idx="17"/>
          </p:nvPr>
        </p:nvSpPr>
        <p:spPr>
          <a:xfrm>
            <a:off x="1030288" y="2466975"/>
            <a:ext cx="5907087" cy="36576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sur l'icône pour ajouter l'élément multimédia</a:t>
            </a:r>
            <a:endParaRPr lang="fr-BE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52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img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e libre 3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5280000" flipH="1">
            <a:off x="-49610" y="4059344"/>
            <a:ext cx="6808682" cy="7606231"/>
          </a:xfrm>
          <a:custGeom>
            <a:avLst/>
            <a:gdLst>
              <a:gd name="connsiteX0" fmla="*/ 6808521 w 6808682"/>
              <a:gd name="connsiteY0" fmla="*/ 2897694 h 7606231"/>
              <a:gd name="connsiteX1" fmla="*/ 6647525 w 6808682"/>
              <a:gd name="connsiteY1" fmla="*/ 2556862 h 7606231"/>
              <a:gd name="connsiteX2" fmla="*/ 6920 w 6808682"/>
              <a:gd name="connsiteY2" fmla="*/ 464 h 7606231"/>
              <a:gd name="connsiteX3" fmla="*/ 0 w 6808682"/>
              <a:gd name="connsiteY3" fmla="*/ 0 h 7606231"/>
              <a:gd name="connsiteX4" fmla="*/ 501174 w 6808682"/>
              <a:gd name="connsiteY4" fmla="*/ 5870589 h 7606231"/>
              <a:gd name="connsiteX5" fmla="*/ 771545 w 6808682"/>
              <a:gd name="connsiteY5" fmla="*/ 5943969 h 7606231"/>
              <a:gd name="connsiteX6" fmla="*/ 3877793 w 6808682"/>
              <a:gd name="connsiteY6" fmla="*/ 7515767 h 7606231"/>
              <a:gd name="connsiteX7" fmla="*/ 4568354 w 6808682"/>
              <a:gd name="connsiteY7" fmla="*/ 7353949 h 7606231"/>
              <a:gd name="connsiteX8" fmla="*/ 6756377 w 6808682"/>
              <a:gd name="connsiteY8" fmla="*/ 3124225 h 7606231"/>
              <a:gd name="connsiteX9" fmla="*/ 6808521 w 6808682"/>
              <a:gd name="connsiteY9" fmla="*/ 2897694 h 760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8682" h="7606231">
                <a:moveTo>
                  <a:pt x="6808521" y="2897694"/>
                </a:moveTo>
                <a:cubicBezTo>
                  <a:pt x="6805162" y="2769825"/>
                  <a:pt x="6749260" y="2645200"/>
                  <a:pt x="6647525" y="2556862"/>
                </a:cubicBezTo>
                <a:cubicBezTo>
                  <a:pt x="5917626" y="1923203"/>
                  <a:pt x="3713878" y="299365"/>
                  <a:pt x="6920" y="464"/>
                </a:cubicBezTo>
                <a:lnTo>
                  <a:pt x="0" y="0"/>
                </a:lnTo>
                <a:lnTo>
                  <a:pt x="501174" y="5870589"/>
                </a:lnTo>
                <a:lnTo>
                  <a:pt x="771545" y="5943969"/>
                </a:lnTo>
                <a:cubicBezTo>
                  <a:pt x="2163587" y="6358398"/>
                  <a:pt x="3293867" y="7088281"/>
                  <a:pt x="3877793" y="7515767"/>
                </a:cubicBezTo>
                <a:cubicBezTo>
                  <a:pt x="4108977" y="7685073"/>
                  <a:pt x="4436536" y="7608660"/>
                  <a:pt x="4568354" y="7353949"/>
                </a:cubicBezTo>
                <a:lnTo>
                  <a:pt x="6756377" y="3124225"/>
                </a:lnTo>
                <a:cubicBezTo>
                  <a:pt x="6793639" y="3052305"/>
                  <a:pt x="6810538" y="2974416"/>
                  <a:pt x="6808521" y="2897694"/>
                </a:cubicBezTo>
                <a:close/>
              </a:path>
            </a:pathLst>
          </a:custGeom>
          <a:solidFill>
            <a:srgbClr val="0066B3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700" y="1584325"/>
            <a:ext cx="612775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700" y="3477986"/>
            <a:ext cx="6127750" cy="29799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473700" y="2909888"/>
            <a:ext cx="612775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8" name="Espace réservé pour une image  27"/>
          <p:cNvSpPr>
            <a:spLocks noGrp="1"/>
          </p:cNvSpPr>
          <p:nvPr>
            <p:ph type="pic" sz="quarter" idx="14"/>
          </p:nvPr>
        </p:nvSpPr>
        <p:spPr>
          <a:xfrm rot="-420000">
            <a:off x="-19049" y="-38098"/>
            <a:ext cx="4758795" cy="5879213"/>
          </a:xfrm>
          <a:custGeom>
            <a:avLst/>
            <a:gdLst>
              <a:gd name="connsiteX0" fmla="*/ 3247812 w 4758795"/>
              <a:gd name="connsiteY0" fmla="*/ 0 h 5879213"/>
              <a:gd name="connsiteX1" fmla="*/ 3255069 w 4758795"/>
              <a:gd name="connsiteY1" fmla="*/ 9220 h 5879213"/>
              <a:gd name="connsiteX2" fmla="*/ 4730668 w 4758795"/>
              <a:gd name="connsiteY2" fmla="*/ 2620292 h 5879213"/>
              <a:gd name="connsiteX3" fmla="*/ 4549934 w 4758795"/>
              <a:gd name="connsiteY3" fmla="*/ 3169004 h 5879213"/>
              <a:gd name="connsiteX4" fmla="*/ 581432 w 4758795"/>
              <a:gd name="connsiteY4" fmla="*/ 5801306 h 5879213"/>
              <a:gd name="connsiteX5" fmla="*/ 22778 w 4758795"/>
              <a:gd name="connsiteY5" fmla="*/ 5769446 h 5879213"/>
              <a:gd name="connsiteX6" fmla="*/ 0 w 4758795"/>
              <a:gd name="connsiteY6" fmla="*/ 5745589 h 5879213"/>
              <a:gd name="connsiteX7" fmla="*/ 0 w 4758795"/>
              <a:gd name="connsiteY7" fmla="*/ 0 h 587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58795" h="5879213">
                <a:moveTo>
                  <a:pt x="3247812" y="0"/>
                </a:moveTo>
                <a:lnTo>
                  <a:pt x="3255069" y="9220"/>
                </a:lnTo>
                <a:cubicBezTo>
                  <a:pt x="4121330" y="1136184"/>
                  <a:pt x="4548747" y="2118996"/>
                  <a:pt x="4730668" y="2620292"/>
                </a:cubicBezTo>
                <a:cubicBezTo>
                  <a:pt x="4804186" y="2822944"/>
                  <a:pt x="4730012" y="3049724"/>
                  <a:pt x="4549934" y="3169004"/>
                </a:cubicBezTo>
                <a:lnTo>
                  <a:pt x="581432" y="5801306"/>
                </a:lnTo>
                <a:cubicBezTo>
                  <a:pt x="402158" y="5920171"/>
                  <a:pt x="175435" y="5897864"/>
                  <a:pt x="22778" y="5769446"/>
                </a:cubicBezTo>
                <a:lnTo>
                  <a:pt x="0" y="574558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5"/>
          </p:nvPr>
        </p:nvSpPr>
        <p:spPr>
          <a:xfrm>
            <a:off x="2365828" y="5457371"/>
            <a:ext cx="2657851" cy="14006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42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3" name="Imag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44" name="Connecteur droit 43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6DC3D42-776C-9142-8B9B-84FE654BE7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22969 -0.61482 L 2.08333E-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30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5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420000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56 0.43981 L -2.08333E-7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-219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28" grpId="0"/>
      <p:bldP spid="28" grpId="1"/>
      <p:bldP spid="28" grpId="2"/>
      <p:bldP spid="3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703281" y="4668929"/>
            <a:ext cx="4953000" cy="4771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703281" y="2090420"/>
            <a:ext cx="4953000" cy="24603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281" y="5264150"/>
            <a:ext cx="4953000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Date</a:t>
            </a:r>
            <a:endParaRPr lang="fr-BE" dirty="0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  <p:sp>
        <p:nvSpPr>
          <p:cNvPr id="7" name="Espace réservé pour une image  13"/>
          <p:cNvSpPr>
            <a:spLocks noGrp="1"/>
          </p:cNvSpPr>
          <p:nvPr>
            <p:ph type="pic" sz="quarter" idx="10"/>
          </p:nvPr>
        </p:nvSpPr>
        <p:spPr>
          <a:xfrm rot="-840000">
            <a:off x="5003321" y="688550"/>
            <a:ext cx="9436400" cy="8878672"/>
          </a:xfrm>
          <a:custGeom>
            <a:avLst/>
            <a:gdLst>
              <a:gd name="connsiteX0" fmla="*/ 4524437 w 9436400"/>
              <a:gd name="connsiteY0" fmla="*/ 734 h 8878672"/>
              <a:gd name="connsiteX1" fmla="*/ 4854833 w 9436400"/>
              <a:gd name="connsiteY1" fmla="*/ 98912 h 8878672"/>
              <a:gd name="connsiteX2" fmla="*/ 9216968 w 9436400"/>
              <a:gd name="connsiteY2" fmla="*/ 3270869 h 8878672"/>
              <a:gd name="connsiteX3" fmla="*/ 9285153 w 9436400"/>
              <a:gd name="connsiteY3" fmla="*/ 4085747 h 8878672"/>
              <a:gd name="connsiteX4" fmla="*/ 6547194 w 9436400"/>
              <a:gd name="connsiteY4" fmla="*/ 8707235 h 8878672"/>
              <a:gd name="connsiteX5" fmla="*/ 6505742 w 9436400"/>
              <a:gd name="connsiteY5" fmla="*/ 8878671 h 8878672"/>
              <a:gd name="connsiteX6" fmla="*/ 0 w 9436400"/>
              <a:gd name="connsiteY6" fmla="*/ 8878672 h 8878672"/>
              <a:gd name="connsiteX7" fmla="*/ 24629 w 9436400"/>
              <a:gd name="connsiteY7" fmla="*/ 8678856 h 8878672"/>
              <a:gd name="connsiteX8" fmla="*/ 4204272 w 9436400"/>
              <a:gd name="connsiteY8" fmla="*/ 133246 h 8878672"/>
              <a:gd name="connsiteX9" fmla="*/ 4524437 w 9436400"/>
              <a:gd name="connsiteY9" fmla="*/ 734 h 887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36400" h="8878672">
                <a:moveTo>
                  <a:pt x="4524437" y="734"/>
                </a:moveTo>
                <a:cubicBezTo>
                  <a:pt x="4639340" y="-5401"/>
                  <a:pt x="4755949" y="26910"/>
                  <a:pt x="4854833" y="98912"/>
                </a:cubicBezTo>
                <a:lnTo>
                  <a:pt x="9216968" y="3270869"/>
                </a:lnTo>
                <a:cubicBezTo>
                  <a:pt x="9479643" y="3461949"/>
                  <a:pt x="9511603" y="3848420"/>
                  <a:pt x="9285153" y="4085747"/>
                </a:cubicBezTo>
                <a:cubicBezTo>
                  <a:pt x="8557405" y="4848701"/>
                  <a:pt x="7139342" y="6545304"/>
                  <a:pt x="6547194" y="8707235"/>
                </a:cubicBezTo>
                <a:lnTo>
                  <a:pt x="6505742" y="8878671"/>
                </a:lnTo>
                <a:lnTo>
                  <a:pt x="0" y="8878672"/>
                </a:lnTo>
                <a:lnTo>
                  <a:pt x="24629" y="8678856"/>
                </a:lnTo>
                <a:cubicBezTo>
                  <a:pt x="745763" y="3611612"/>
                  <a:pt x="3293356" y="942691"/>
                  <a:pt x="4204272" y="133246"/>
                </a:cubicBezTo>
                <a:cubicBezTo>
                  <a:pt x="4296337" y="51454"/>
                  <a:pt x="4409535" y="6870"/>
                  <a:pt x="4524437" y="7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46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88 7.40741E-7 L -0.00873 7.40741E-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688 -1.48148E-6 L -0.00873 -1.48148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Motion origin="layout" path="M -0.26276 0.9125 L 2.5E-6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45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decel="31000" fill="hold" grpId="2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688 7.40741E-7 L -0.00873 7.40741E-7 " pathEditMode="relative" rAng="0" ptsTypes="AA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500"/>
                  </p:stCondLst>
                  <p:childTnLst>
                    <p:animMotion origin="layout" path="M -0.04688 -1.48148E-6 L -0.00873 -1.48148E-6 " pathEditMode="relative" rAng="0" ptsTypes="AA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901" y="0"/>
                    </p:animMotion>
                  </p:childTnLst>
                </p:cTn>
              </p:par>
            </p:tnLst>
          </p:tmpl>
        </p:tmplLst>
      </p:bldP>
      <p:bldP spid="7" grpId="0"/>
      <p:bldP spid="7" grpId="1"/>
      <p:bldP spid="7" grpId="2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form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550" y="1255651"/>
            <a:ext cx="643890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50" y="2630201"/>
            <a:ext cx="64389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3140000" flipH="1">
            <a:off x="-2017891" y="136684"/>
            <a:ext cx="7173709" cy="6767321"/>
          </a:xfrm>
          <a:custGeom>
            <a:avLst/>
            <a:gdLst>
              <a:gd name="connsiteX0" fmla="*/ 4618231 w 7173709"/>
              <a:gd name="connsiteY0" fmla="*/ 6732806 h 6767321"/>
              <a:gd name="connsiteX1" fmla="*/ 5158003 w 7173709"/>
              <a:gd name="connsiteY1" fmla="*/ 6540333 h 6767321"/>
              <a:gd name="connsiteX2" fmla="*/ 7126648 w 7173709"/>
              <a:gd name="connsiteY2" fmla="*/ 2734693 h 6767321"/>
              <a:gd name="connsiteX3" fmla="*/ 7028711 w 7173709"/>
              <a:gd name="connsiteY3" fmla="*/ 2224215 h 6767321"/>
              <a:gd name="connsiteX4" fmla="*/ 2045608 w 7173709"/>
              <a:gd name="connsiteY4" fmla="*/ 43557 h 6767321"/>
              <a:gd name="connsiteX5" fmla="*/ 1751067 w 7173709"/>
              <a:gd name="connsiteY5" fmla="*/ 0 h 6767321"/>
              <a:gd name="connsiteX6" fmla="*/ 0 w 7173709"/>
              <a:gd name="connsiteY6" fmla="*/ 4994348 h 6767321"/>
              <a:gd name="connsiteX7" fmla="*/ 294425 w 7173709"/>
              <a:gd name="connsiteY7" fmla="*/ 5004268 h 6767321"/>
              <a:gd name="connsiteX8" fmla="*/ 4536677 w 7173709"/>
              <a:gd name="connsiteY8" fmla="*/ 6685927 h 6767321"/>
              <a:gd name="connsiteX9" fmla="*/ 4618231 w 7173709"/>
              <a:gd name="connsiteY9" fmla="*/ 6732806 h 676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73709" h="6767321">
                <a:moveTo>
                  <a:pt x="4618231" y="6732806"/>
                </a:moveTo>
                <a:cubicBezTo>
                  <a:pt x="4815611" y="6818563"/>
                  <a:pt x="5054224" y="6740859"/>
                  <a:pt x="5158003" y="6540333"/>
                </a:cubicBezTo>
                <a:lnTo>
                  <a:pt x="7126648" y="2734693"/>
                </a:lnTo>
                <a:cubicBezTo>
                  <a:pt x="7216052" y="2562135"/>
                  <a:pt x="7175164" y="2351386"/>
                  <a:pt x="7028711" y="2224215"/>
                </a:cubicBezTo>
                <a:cubicBezTo>
                  <a:pt x="6439930" y="1713067"/>
                  <a:pt x="4785241" y="485809"/>
                  <a:pt x="2045608" y="43557"/>
                </a:cubicBezTo>
                <a:lnTo>
                  <a:pt x="1751067" y="0"/>
                </a:lnTo>
                <a:lnTo>
                  <a:pt x="0" y="4994348"/>
                </a:lnTo>
                <a:lnTo>
                  <a:pt x="294425" y="5004268"/>
                </a:lnTo>
                <a:cubicBezTo>
                  <a:pt x="2189739" y="5131021"/>
                  <a:pt x="3820253" y="6161436"/>
                  <a:pt x="4536677" y="6685927"/>
                </a:cubicBezTo>
                <a:cubicBezTo>
                  <a:pt x="4562678" y="6704968"/>
                  <a:pt x="4590034" y="6720555"/>
                  <a:pt x="4618231" y="6732806"/>
                </a:cubicBezTo>
                <a:close/>
              </a:path>
            </a:pathLst>
          </a:custGeom>
          <a:solidFill>
            <a:srgbClr val="0066B3">
              <a:alpha val="94902"/>
            </a:srgb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836838" y="1777743"/>
            <a:ext cx="2933700" cy="3925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BE" dirty="0"/>
              <a:t>Texte</a:t>
            </a:r>
          </a:p>
          <a:p>
            <a:pPr lvl="1"/>
            <a:endParaRPr lang="fr-BE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3147790"/>
            <a:ext cx="6438900" cy="31332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0" name="Connecteur droit 2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cxnSp>
        <p:nvCxnSpPr>
          <p:cNvPr id="21" name="Connecteur droit 20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86 0.02014 L 4.16667E-6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10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7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fom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291" y="442126"/>
            <a:ext cx="6961151" cy="1325563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53843" y="2590801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60524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25" name="Forme libre 24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090195" flipH="1">
            <a:off x="-1851230" y="1121076"/>
            <a:ext cx="6605365" cy="7961828"/>
          </a:xfrm>
          <a:custGeom>
            <a:avLst/>
            <a:gdLst>
              <a:gd name="connsiteX0" fmla="*/ 3178052 w 6605365"/>
              <a:gd name="connsiteY0" fmla="*/ 5366 h 7961828"/>
              <a:gd name="connsiteX1" fmla="*/ 2858750 w 6605365"/>
              <a:gd name="connsiteY1" fmla="*/ 204690 h 7961828"/>
              <a:gd name="connsiteX2" fmla="*/ 84712 w 6605365"/>
              <a:gd name="connsiteY2" fmla="*/ 4215266 h 7961828"/>
              <a:gd name="connsiteX3" fmla="*/ 151666 w 6605365"/>
              <a:gd name="connsiteY3" fmla="*/ 4832204 h 7961828"/>
              <a:gd name="connsiteX4" fmla="*/ 6602435 w 6605365"/>
              <a:gd name="connsiteY4" fmla="*/ 7961328 h 7961828"/>
              <a:gd name="connsiteX5" fmla="*/ 6605365 w 6605365"/>
              <a:gd name="connsiteY5" fmla="*/ 7961828 h 7961828"/>
              <a:gd name="connsiteX6" fmla="*/ 5546813 w 6605365"/>
              <a:gd name="connsiteY6" fmla="*/ 1400956 h 7961828"/>
              <a:gd name="connsiteX7" fmla="*/ 5432112 w 6605365"/>
              <a:gd name="connsiteY7" fmla="*/ 1342172 h 7961828"/>
              <a:gd name="connsiteX8" fmla="*/ 3541481 w 6605365"/>
              <a:gd name="connsiteY8" fmla="*/ 101698 h 7961828"/>
              <a:gd name="connsiteX9" fmla="*/ 3178052 w 6605365"/>
              <a:gd name="connsiteY9" fmla="*/ 5366 h 796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5365" h="7961828">
                <a:moveTo>
                  <a:pt x="3178052" y="5366"/>
                </a:moveTo>
                <a:cubicBezTo>
                  <a:pt x="3053654" y="24200"/>
                  <a:pt x="2936611" y="92312"/>
                  <a:pt x="2858750" y="204690"/>
                </a:cubicBezTo>
                <a:lnTo>
                  <a:pt x="84712" y="4215266"/>
                </a:lnTo>
                <a:cubicBezTo>
                  <a:pt x="-49703" y="4409076"/>
                  <a:pt x="-21803" y="4672390"/>
                  <a:pt x="151666" y="4832204"/>
                </a:cubicBezTo>
                <a:cubicBezTo>
                  <a:pt x="911622" y="5533798"/>
                  <a:pt x="3127175" y="7317212"/>
                  <a:pt x="6602435" y="7961328"/>
                </a:cubicBezTo>
                <a:lnTo>
                  <a:pt x="6605365" y="7961828"/>
                </a:lnTo>
                <a:lnTo>
                  <a:pt x="5546813" y="1400956"/>
                </a:lnTo>
                <a:lnTo>
                  <a:pt x="5432112" y="1342172"/>
                </a:lnTo>
                <a:cubicBezTo>
                  <a:pt x="4597093" y="895332"/>
                  <a:pt x="3932492" y="411116"/>
                  <a:pt x="3541481" y="101698"/>
                </a:cubicBezTo>
                <a:cubicBezTo>
                  <a:pt x="3434201" y="16972"/>
                  <a:pt x="3302449" y="-13470"/>
                  <a:pt x="3178052" y="5366"/>
                </a:cubicBezTo>
                <a:close/>
              </a:path>
            </a:pathLst>
          </a:custGeom>
          <a:solidFill>
            <a:srgbClr val="0066B3">
              <a:alpha val="94902"/>
            </a:srgb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2590800"/>
            <a:ext cx="2933700" cy="39258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2"/>
            <a:r>
              <a:rPr lang="fr-BE" dirty="0"/>
              <a:t>Texte</a:t>
            </a:r>
          </a:p>
          <a:p>
            <a:pPr lvl="1"/>
            <a:endParaRPr lang="fr-BE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3843" y="3735037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3843" y="4875067"/>
            <a:ext cx="5347606" cy="96882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cxnSp>
        <p:nvCxnSpPr>
          <p:cNvPr id="28" name="Connecteur droit 27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26 0.2081 L -4.16667E-7 -1.48148E-6 " pathEditMode="relative" rAng="0" ptsTypes="AA">
                                      <p:cBhvr>
                                        <p:cTn id="9" dur="18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0038109" flipH="1">
            <a:off x="5361656" y="-4774277"/>
            <a:ext cx="10461631" cy="9856030"/>
          </a:xfrm>
          <a:custGeom>
            <a:avLst/>
            <a:gdLst>
              <a:gd name="connsiteX0" fmla="*/ 1927366 w 10461631"/>
              <a:gd name="connsiteY0" fmla="*/ 9856030 h 9856030"/>
              <a:gd name="connsiteX1" fmla="*/ 10461631 w 10461631"/>
              <a:gd name="connsiteY1" fmla="*/ 4532338 h 9856030"/>
              <a:gd name="connsiteX2" fmla="*/ 8866936 w 10461631"/>
              <a:gd name="connsiteY2" fmla="*/ 1975926 h 9856030"/>
              <a:gd name="connsiteX3" fmla="*/ 8512160 w 10461631"/>
              <a:gd name="connsiteY3" fmla="*/ 1764812 h 9856030"/>
              <a:gd name="connsiteX4" fmla="*/ 6229196 w 10461631"/>
              <a:gd name="connsiteY4" fmla="*/ 178878 h 9856030"/>
              <a:gd name="connsiteX5" fmla="*/ 5028325 w 10461631"/>
              <a:gd name="connsiteY5" fmla="*/ 360034 h 9856030"/>
              <a:gd name="connsiteX6" fmla="*/ 149001 w 10461631"/>
              <a:gd name="connsiteY6" fmla="*/ 7414330 h 9856030"/>
              <a:gd name="connsiteX7" fmla="*/ 266768 w 10461631"/>
              <a:gd name="connsiteY7" fmla="*/ 8499478 h 9856030"/>
              <a:gd name="connsiteX8" fmla="*/ 1896440 w 10461631"/>
              <a:gd name="connsiteY8" fmla="*/ 9833750 h 985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1631" h="9856030">
                <a:moveTo>
                  <a:pt x="1927366" y="9856030"/>
                </a:moveTo>
                <a:lnTo>
                  <a:pt x="10461631" y="4532338"/>
                </a:lnTo>
                <a:lnTo>
                  <a:pt x="8866936" y="1975926"/>
                </a:lnTo>
                <a:lnTo>
                  <a:pt x="8512160" y="1764812"/>
                </a:lnTo>
                <a:cubicBezTo>
                  <a:pt x="7531523" y="1168185"/>
                  <a:pt x="6745015" y="587060"/>
                  <a:pt x="6229196" y="178878"/>
                </a:cubicBezTo>
                <a:cubicBezTo>
                  <a:pt x="5851803" y="-119180"/>
                  <a:pt x="5302226" y="-35290"/>
                  <a:pt x="5028325" y="360034"/>
                </a:cubicBezTo>
                <a:lnTo>
                  <a:pt x="149001" y="7414330"/>
                </a:lnTo>
                <a:cubicBezTo>
                  <a:pt x="-87423" y="7755230"/>
                  <a:pt x="-38350" y="8218378"/>
                  <a:pt x="266768" y="8499478"/>
                </a:cubicBezTo>
                <a:cubicBezTo>
                  <a:pt x="626651" y="8831722"/>
                  <a:pt x="1172115" y="9301894"/>
                  <a:pt x="1896440" y="9833750"/>
                </a:cubicBezTo>
                <a:close/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2897239" y="2834968"/>
            <a:ext cx="5132437" cy="22712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sp>
        <p:nvSpPr>
          <p:cNvPr id="10" name="Forme libre 9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5725042" flipH="1">
            <a:off x="-3588987" y="2575831"/>
            <a:ext cx="7616277" cy="7007589"/>
          </a:xfrm>
          <a:custGeom>
            <a:avLst/>
            <a:gdLst>
              <a:gd name="connsiteX0" fmla="*/ 7609073 w 7616277"/>
              <a:gd name="connsiteY0" fmla="*/ 4093276 h 7007589"/>
              <a:gd name="connsiteX1" fmla="*/ 7358465 w 7616277"/>
              <a:gd name="connsiteY1" fmla="*/ 3425088 h 7007589"/>
              <a:gd name="connsiteX2" fmla="*/ 609707 w 7616277"/>
              <a:gd name="connsiteY2" fmla="*/ 115 h 7007589"/>
              <a:gd name="connsiteX3" fmla="*/ 609255 w 7616277"/>
              <a:gd name="connsiteY3" fmla="*/ 0 h 7007589"/>
              <a:gd name="connsiteX4" fmla="*/ 0 w 7616277"/>
              <a:gd name="connsiteY4" fmla="*/ 6424465 h 7007589"/>
              <a:gd name="connsiteX5" fmla="*/ 6148908 w 7616277"/>
              <a:gd name="connsiteY5" fmla="*/ 7007589 h 7007589"/>
              <a:gd name="connsiteX6" fmla="*/ 7532601 w 7616277"/>
              <a:gd name="connsiteY6" fmla="*/ 4332735 h 7007589"/>
              <a:gd name="connsiteX7" fmla="*/ 7609073 w 7616277"/>
              <a:gd name="connsiteY7" fmla="*/ 4093276 h 700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6277" h="7007589">
                <a:moveTo>
                  <a:pt x="7609073" y="4093276"/>
                </a:moveTo>
                <a:cubicBezTo>
                  <a:pt x="7643483" y="3847851"/>
                  <a:pt x="7553765" y="3594674"/>
                  <a:pt x="7358465" y="3425088"/>
                </a:cubicBezTo>
                <a:cubicBezTo>
                  <a:pt x="6472649" y="2656071"/>
                  <a:pt x="4229897" y="975422"/>
                  <a:pt x="609707" y="115"/>
                </a:cubicBezTo>
                <a:lnTo>
                  <a:pt x="609255" y="0"/>
                </a:lnTo>
                <a:lnTo>
                  <a:pt x="0" y="6424465"/>
                </a:lnTo>
                <a:lnTo>
                  <a:pt x="6148908" y="7007589"/>
                </a:lnTo>
                <a:lnTo>
                  <a:pt x="7532601" y="4332735"/>
                </a:lnTo>
                <a:cubicBezTo>
                  <a:pt x="7572341" y="4256032"/>
                  <a:pt x="7597605" y="4175085"/>
                  <a:pt x="7609073" y="4093276"/>
                </a:cubicBezTo>
                <a:close/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 0.19399 L -2.5E-6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-9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25 -0.54722 L 1.11022E-16 -3.7037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273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5" grpId="0" animBg="1"/>
      <p:bldP spid="15" grpId="1" animBg="1"/>
      <p:bldP spid="15" grpId="2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hap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7146" y="2543277"/>
            <a:ext cx="5507603" cy="15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sp>
        <p:nvSpPr>
          <p:cNvPr id="26" name="Forme libre 25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63787D8-3985-9549-B567-1480F5487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  <p:sp>
        <p:nvSpPr>
          <p:cNvPr id="8" name="Espace réservé pour une image  16"/>
          <p:cNvSpPr>
            <a:spLocks noGrp="1"/>
          </p:cNvSpPr>
          <p:nvPr>
            <p:ph type="pic" sz="quarter" idx="13"/>
          </p:nvPr>
        </p:nvSpPr>
        <p:spPr>
          <a:xfrm rot="558696">
            <a:off x="-304798" y="-2133599"/>
            <a:ext cx="6131944" cy="8093883"/>
          </a:xfrm>
          <a:custGeom>
            <a:avLst/>
            <a:gdLst>
              <a:gd name="connsiteX0" fmla="*/ 0 w 6131944"/>
              <a:gd name="connsiteY0" fmla="*/ 0 h 8093883"/>
              <a:gd name="connsiteX1" fmla="*/ 1429437 w 6131944"/>
              <a:gd name="connsiteY1" fmla="*/ 0 h 8093883"/>
              <a:gd name="connsiteX2" fmla="*/ 1778457 w 6131944"/>
              <a:gd name="connsiteY2" fmla="*/ 182855 h 8093883"/>
              <a:gd name="connsiteX3" fmla="*/ 5639500 w 6131944"/>
              <a:gd name="connsiteY3" fmla="*/ 1361454 h 8093883"/>
              <a:gd name="connsiteX4" fmla="*/ 6106544 w 6131944"/>
              <a:gd name="connsiteY4" fmla="*/ 2096703 h 8093883"/>
              <a:gd name="connsiteX5" fmla="*/ 4393236 w 6131944"/>
              <a:gd name="connsiteY5" fmla="*/ 7688432 h 8093883"/>
              <a:gd name="connsiteX6" fmla="*/ 3810310 w 6131944"/>
              <a:gd name="connsiteY6" fmla="*/ 8092850 h 8093883"/>
              <a:gd name="connsiteX7" fmla="*/ 220753 w 6131944"/>
              <a:gd name="connsiteY7" fmla="*/ 7267372 h 8093883"/>
              <a:gd name="connsiteX8" fmla="*/ 1 w 6131944"/>
              <a:gd name="connsiteY8" fmla="*/ 7179568 h 80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944" h="8093883">
                <a:moveTo>
                  <a:pt x="0" y="0"/>
                </a:moveTo>
                <a:lnTo>
                  <a:pt x="1429437" y="0"/>
                </a:lnTo>
                <a:lnTo>
                  <a:pt x="1778457" y="182855"/>
                </a:lnTo>
                <a:cubicBezTo>
                  <a:pt x="3286486" y="934208"/>
                  <a:pt x="4799788" y="1240751"/>
                  <a:pt x="5639500" y="1361454"/>
                </a:cubicBezTo>
                <a:cubicBezTo>
                  <a:pt x="5987838" y="1411470"/>
                  <a:pt x="6209665" y="1759923"/>
                  <a:pt x="6106544" y="2096703"/>
                </a:cubicBezTo>
                <a:lnTo>
                  <a:pt x="4393236" y="7688432"/>
                </a:lnTo>
                <a:cubicBezTo>
                  <a:pt x="4315686" y="7942105"/>
                  <a:pt x="4074584" y="8108637"/>
                  <a:pt x="3810310" y="8092850"/>
                </a:cubicBezTo>
                <a:cubicBezTo>
                  <a:pt x="3156559" y="8053726"/>
                  <a:pt x="1850145" y="7893722"/>
                  <a:pt x="220753" y="7267372"/>
                </a:cubicBezTo>
                <a:lnTo>
                  <a:pt x="1" y="7179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4020000">
            <a:off x="4620597" y="4678827"/>
            <a:ext cx="6644523" cy="6185651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Motion origin="layout" path="M -0.47083 -0.27894 L -3.95833E-6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decel="2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7 0.38959 L -1.25E-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decel="3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  <p:bldP spid="8" grpId="2"/>
      <p:bldP spid="12" grpId="0" animBg="1"/>
      <p:bldP spid="12" grpId="1" animBg="1"/>
      <p:bldP spid="12" grpId="2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chapit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8" name="Forme libre 7"/>
          <p:cNvSpPr/>
          <p:nvPr userDrawn="1"/>
        </p:nvSpPr>
        <p:spPr>
          <a:xfrm rot="480000" flipH="1">
            <a:off x="9755199" y="-2133826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33075 w 3622651"/>
              <a:gd name="connsiteY8" fmla="*/ 1878670 h 1966288"/>
              <a:gd name="connsiteX9" fmla="*/ 33075 w 3622651"/>
              <a:gd name="connsiteY9" fmla="*/ 1021245 h 1966288"/>
              <a:gd name="connsiteX10" fmla="*/ 20393 w 3622651"/>
              <a:gd name="connsiteY10" fmla="*/ 1021519 h 1966288"/>
              <a:gd name="connsiteX11" fmla="*/ 0 w 3622651"/>
              <a:gd name="connsiteY11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33075" y="1878670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5827146" y="2543277"/>
            <a:ext cx="5507603" cy="15384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Slide de </a:t>
            </a:r>
            <a:r>
              <a:rPr lang="fr-FR" dirty="0" err="1"/>
              <a:t>chapitrage</a:t>
            </a:r>
            <a:endParaRPr lang="fr-BE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4020000">
            <a:off x="4620597" y="4678827"/>
            <a:ext cx="6644523" cy="6185651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10" name="Espace réservé pour une image  16"/>
          <p:cNvSpPr>
            <a:spLocks noGrp="1"/>
          </p:cNvSpPr>
          <p:nvPr>
            <p:ph type="pic" sz="quarter" idx="13"/>
          </p:nvPr>
        </p:nvSpPr>
        <p:spPr>
          <a:xfrm rot="558696">
            <a:off x="-304798" y="-2133599"/>
            <a:ext cx="6131944" cy="8093883"/>
          </a:xfrm>
          <a:custGeom>
            <a:avLst/>
            <a:gdLst>
              <a:gd name="connsiteX0" fmla="*/ 0 w 6131944"/>
              <a:gd name="connsiteY0" fmla="*/ 0 h 8093883"/>
              <a:gd name="connsiteX1" fmla="*/ 1429437 w 6131944"/>
              <a:gd name="connsiteY1" fmla="*/ 0 h 8093883"/>
              <a:gd name="connsiteX2" fmla="*/ 1778457 w 6131944"/>
              <a:gd name="connsiteY2" fmla="*/ 182855 h 8093883"/>
              <a:gd name="connsiteX3" fmla="*/ 5639500 w 6131944"/>
              <a:gd name="connsiteY3" fmla="*/ 1361454 h 8093883"/>
              <a:gd name="connsiteX4" fmla="*/ 6106544 w 6131944"/>
              <a:gd name="connsiteY4" fmla="*/ 2096703 h 8093883"/>
              <a:gd name="connsiteX5" fmla="*/ 4393236 w 6131944"/>
              <a:gd name="connsiteY5" fmla="*/ 7688432 h 8093883"/>
              <a:gd name="connsiteX6" fmla="*/ 3810310 w 6131944"/>
              <a:gd name="connsiteY6" fmla="*/ 8092850 h 8093883"/>
              <a:gd name="connsiteX7" fmla="*/ 220753 w 6131944"/>
              <a:gd name="connsiteY7" fmla="*/ 7267372 h 8093883"/>
              <a:gd name="connsiteX8" fmla="*/ 1 w 6131944"/>
              <a:gd name="connsiteY8" fmla="*/ 7179568 h 809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944" h="8093883">
                <a:moveTo>
                  <a:pt x="0" y="0"/>
                </a:moveTo>
                <a:lnTo>
                  <a:pt x="1429437" y="0"/>
                </a:lnTo>
                <a:lnTo>
                  <a:pt x="1778457" y="182855"/>
                </a:lnTo>
                <a:cubicBezTo>
                  <a:pt x="3286486" y="934208"/>
                  <a:pt x="4799788" y="1240751"/>
                  <a:pt x="5639500" y="1361454"/>
                </a:cubicBezTo>
                <a:cubicBezTo>
                  <a:pt x="5987838" y="1411470"/>
                  <a:pt x="6209665" y="1759923"/>
                  <a:pt x="6106544" y="2096703"/>
                </a:cubicBezTo>
                <a:lnTo>
                  <a:pt x="4393236" y="7688432"/>
                </a:lnTo>
                <a:cubicBezTo>
                  <a:pt x="4315686" y="7942105"/>
                  <a:pt x="4074584" y="8108637"/>
                  <a:pt x="3810310" y="8092850"/>
                </a:cubicBezTo>
                <a:cubicBezTo>
                  <a:pt x="3156559" y="8053726"/>
                  <a:pt x="1850145" y="7893722"/>
                  <a:pt x="220753" y="7267372"/>
                </a:cubicBezTo>
                <a:lnTo>
                  <a:pt x="1" y="7179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74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0.01296 L 0.05065 0.04351 C 0.04518 0.04814 0.03646 0.05439 0.03177 0.07476 C 0.02057 0.08449 0.01953 0.10254 0.01523 0.11504 L 0.00273 0.16111 " pathEditMode="relative" rAng="786000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6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-0.47083 -0.27894 L -3.95833E-6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94" y="1419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decel="2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7 0.38959 L -1.25E-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9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decel="3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9" grpId="1" animBg="1"/>
      <p:bldP spid="9" grpId="2" animBg="1"/>
      <p:bldP spid="10" grpId="0"/>
      <p:bldP spid="10" grpId="1"/>
      <p:bldP spid="10" grpId="2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874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200150" y="1836261"/>
            <a:ext cx="3829076" cy="13201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Merci pour votre attention</a:t>
            </a:r>
            <a:endParaRPr lang="fr-BE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 rot="600000">
            <a:off x="7059374" y="-88491"/>
            <a:ext cx="7089225" cy="6988511"/>
          </a:xfrm>
          <a:custGeom>
            <a:avLst/>
            <a:gdLst>
              <a:gd name="connsiteX0" fmla="*/ 1508323 w 7399360"/>
              <a:gd name="connsiteY0" fmla="*/ 0 h 6971541"/>
              <a:gd name="connsiteX1" fmla="*/ 7399360 w 7399360"/>
              <a:gd name="connsiteY1" fmla="*/ 0 h 6971541"/>
              <a:gd name="connsiteX2" fmla="*/ 7399360 w 7399360"/>
              <a:gd name="connsiteY2" fmla="*/ 4492180 h 6971541"/>
              <a:gd name="connsiteX3" fmla="*/ 7181085 w 7399360"/>
              <a:gd name="connsiteY3" fmla="*/ 4733410 h 6971541"/>
              <a:gd name="connsiteX4" fmla="*/ 5739039 w 7399360"/>
              <a:gd name="connsiteY4" fmla="*/ 6686132 h 6971541"/>
              <a:gd name="connsiteX5" fmla="*/ 4845244 w 7399360"/>
              <a:gd name="connsiteY5" fmla="*/ 6830021 h 6971541"/>
              <a:gd name="connsiteX6" fmla="*/ 210437 w 7399360"/>
              <a:gd name="connsiteY6" fmla="*/ 2897453 h 6971541"/>
              <a:gd name="connsiteX7" fmla="*/ 63767 w 7399360"/>
              <a:gd name="connsiteY7" fmla="*/ 2174803 h 6971541"/>
              <a:gd name="connsiteX8" fmla="*/ 1345347 w 7399360"/>
              <a:gd name="connsiteY8" fmla="*/ 200342 h 697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9360" h="6971541">
                <a:moveTo>
                  <a:pt x="1508323" y="0"/>
                </a:moveTo>
                <a:lnTo>
                  <a:pt x="7399360" y="0"/>
                </a:lnTo>
                <a:lnTo>
                  <a:pt x="7399360" y="4492180"/>
                </a:lnTo>
                <a:lnTo>
                  <a:pt x="7181085" y="4733410"/>
                </a:lnTo>
                <a:cubicBezTo>
                  <a:pt x="6518333" y="5484907"/>
                  <a:pt x="6034853" y="6202630"/>
                  <a:pt x="5739039" y="6686132"/>
                </a:cubicBezTo>
                <a:cubicBezTo>
                  <a:pt x="5548208" y="6998153"/>
                  <a:pt x="5124415" y="7066808"/>
                  <a:pt x="4845244" y="6830021"/>
                </a:cubicBezTo>
                <a:lnTo>
                  <a:pt x="210437" y="2897453"/>
                </a:lnTo>
                <a:cubicBezTo>
                  <a:pt x="98" y="2719218"/>
                  <a:pt x="-59859" y="2420628"/>
                  <a:pt x="63767" y="2174803"/>
                </a:cubicBezTo>
                <a:cubicBezTo>
                  <a:pt x="278842" y="1747246"/>
                  <a:pt x="683509" y="1036178"/>
                  <a:pt x="1345347" y="20034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200150" y="3244441"/>
            <a:ext cx="6145213" cy="1011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766378" y="-13519535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accent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709908" y="10009136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accent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3740594">
            <a:off x="-516951" y="6363093"/>
            <a:ext cx="10026465" cy="8689389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25" name="Forme libre 24"/>
          <p:cNvSpPr/>
          <p:nvPr userDrawn="1"/>
        </p:nvSpPr>
        <p:spPr>
          <a:xfrm rot="20965702">
            <a:off x="-1529390" y="-2064027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1136704 w 3622651"/>
              <a:gd name="connsiteY8" fmla="*/ 1878670 h 1966288"/>
              <a:gd name="connsiteX9" fmla="*/ 33075 w 3622651"/>
              <a:gd name="connsiteY9" fmla="*/ 1823594 h 1966288"/>
              <a:gd name="connsiteX10" fmla="*/ 33075 w 3622651"/>
              <a:gd name="connsiteY10" fmla="*/ 1021245 h 1966288"/>
              <a:gd name="connsiteX11" fmla="*/ 20393 w 3622651"/>
              <a:gd name="connsiteY11" fmla="*/ 1021519 h 1966288"/>
              <a:gd name="connsiteX12" fmla="*/ 0 w 3622651"/>
              <a:gd name="connsiteY12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1136704" y="1878670"/>
                </a:lnTo>
                <a:lnTo>
                  <a:pt x="33075" y="1823594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BE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  <p:sp>
        <p:nvSpPr>
          <p:cNvPr id="17" name="Forme libre 16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820457" y="-13514620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655829" y="10014051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1" y="3045324"/>
            <a:ext cx="5212179" cy="12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0319 1.16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505 L 0 -1.1608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474 0.153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77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decel="41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0302 -0.2451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12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0.29076 -0.7125 L -1.66667E-6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356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decel="4400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53 1.11111E-6 L 6.25E-7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4648 7.40741E-7 L -1.66667E-6 7.40741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319 1.1618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6505 L -2.91667E-6 -1.1608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2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4453 1.11111E-6 L 6.25E-7 1.11111E-6 " pathEditMode="relative" rAng="0" ptsTypes="AA">
                      <p:cBhvr>
                        <p:cTn dur="200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227" y="0"/>
                    </p:animMotion>
                  </p:childTnLst>
                </p:cTn>
              </p:par>
            </p:tnLst>
          </p:tmpl>
        </p:tmplLst>
      </p:bldP>
      <p:bldP spid="8" grpId="0"/>
      <p:bldP spid="8" grpId="1"/>
      <p:bldP spid="8" grpId="2"/>
      <p:bldP spid="8" grpId="3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1" presetClass="exit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" grpId="2">
        <p:tmplLst>
          <p:tmpl>
            <p:tnLst>
              <p:par>
                <p:cTn presetID="63" presetClass="path" presetSubtype="0" accel="50000" decel="50000" fill="hold" nodeType="withEffect">
                  <p:stCondLst>
                    <p:cond delay="250"/>
                  </p:stCondLst>
                  <p:childTnLst>
                    <p:animMotion origin="layout" path="M -0.04648 7.40741E-7 L -1.66667E-6 7.40741E-7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2318" y="0"/>
                    </p:animMotion>
                  </p:childTnLst>
                </p:cTn>
              </p:par>
            </p:tnLst>
          </p:tmpl>
        </p:tmplLst>
      </p:bldP>
      <p:bldP spid="14" grpId="0" animBg="1"/>
      <p:bldP spid="12" grpId="0" animBg="1"/>
      <p:bldP spid="24" grpId="0" animBg="1"/>
      <p:bldP spid="25" grpId="0" animBg="1"/>
      <p:bldP spid="25" grpId="1" animBg="1"/>
      <p:bldP spid="17" grpId="0" animBg="1"/>
      <p:bldP spid="1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"/>
            <a:ext cx="12201205" cy="8120235"/>
          </a:xfrm>
          <a:prstGeom prst="rect">
            <a:avLst/>
          </a:prstGeom>
        </p:spPr>
      </p:pic>
      <p:sp>
        <p:nvSpPr>
          <p:cNvPr id="16" name="Forme libre 15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7602188" flipH="1">
            <a:off x="582661" y="1898805"/>
            <a:ext cx="7764149" cy="9232278"/>
          </a:xfrm>
          <a:custGeom>
            <a:avLst/>
            <a:gdLst>
              <a:gd name="connsiteX0" fmla="*/ 4290690 w 7764149"/>
              <a:gd name="connsiteY0" fmla="*/ 8915719 h 9232278"/>
              <a:gd name="connsiteX1" fmla="*/ 4331960 w 7764149"/>
              <a:gd name="connsiteY1" fmla="*/ 8845780 h 9232278"/>
              <a:gd name="connsiteX2" fmla="*/ 7684016 w 7764149"/>
              <a:gd name="connsiteY2" fmla="*/ 2365828 h 9232278"/>
              <a:gd name="connsiteX3" fmla="*/ 7517256 w 7764149"/>
              <a:gd name="connsiteY3" fmla="*/ 1496626 h 9232278"/>
              <a:gd name="connsiteX4" fmla="*/ 5553197 w 7764149"/>
              <a:gd name="connsiteY4" fmla="*/ 96685 h 9232278"/>
              <a:gd name="connsiteX5" fmla="*/ 5386878 w 7764149"/>
              <a:gd name="connsiteY5" fmla="*/ 0 h 9232278"/>
              <a:gd name="connsiteX6" fmla="*/ 0 w 7764149"/>
              <a:gd name="connsiteY6" fmla="*/ 7226228 h 9232278"/>
              <a:gd name="connsiteX7" fmla="*/ 161772 w 7764149"/>
              <a:gd name="connsiteY7" fmla="*/ 7293792 h 9232278"/>
              <a:gd name="connsiteX8" fmla="*/ 3274017 w 7764149"/>
              <a:gd name="connsiteY8" fmla="*/ 9093687 h 9232278"/>
              <a:gd name="connsiteX9" fmla="*/ 4243046 w 7764149"/>
              <a:gd name="connsiteY9" fmla="*/ 8979105 h 9232278"/>
              <a:gd name="connsiteX10" fmla="*/ 4290690 w 7764149"/>
              <a:gd name="connsiteY10" fmla="*/ 8915719 h 923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64149" h="9232278">
                <a:moveTo>
                  <a:pt x="4290690" y="8915719"/>
                </a:moveTo>
                <a:cubicBezTo>
                  <a:pt x="4305545" y="8893490"/>
                  <a:pt x="4319338" y="8870169"/>
                  <a:pt x="4331960" y="8845780"/>
                </a:cubicBezTo>
                <a:lnTo>
                  <a:pt x="7684016" y="2365828"/>
                </a:lnTo>
                <a:cubicBezTo>
                  <a:pt x="7836248" y="2072012"/>
                  <a:pt x="7766628" y="1713164"/>
                  <a:pt x="7517256" y="1496626"/>
                </a:cubicBezTo>
                <a:cubicBezTo>
                  <a:pt x="7131668" y="1161881"/>
                  <a:pt x="6477596" y="646757"/>
                  <a:pt x="5553197" y="96685"/>
                </a:cubicBezTo>
                <a:lnTo>
                  <a:pt x="5386878" y="0"/>
                </a:lnTo>
                <a:lnTo>
                  <a:pt x="0" y="7226228"/>
                </a:lnTo>
                <a:lnTo>
                  <a:pt x="161772" y="7293792"/>
                </a:lnTo>
                <a:cubicBezTo>
                  <a:pt x="1530097" y="7896054"/>
                  <a:pt x="2623416" y="8617387"/>
                  <a:pt x="3274017" y="9093687"/>
                </a:cubicBezTo>
                <a:cubicBezTo>
                  <a:pt x="3583920" y="9320641"/>
                  <a:pt x="4006864" y="9259382"/>
                  <a:pt x="4243046" y="8979105"/>
                </a:cubicBezTo>
                <a:cubicBezTo>
                  <a:pt x="4259918" y="8959086"/>
                  <a:pt x="4275835" y="8937949"/>
                  <a:pt x="4290690" y="8915719"/>
                </a:cubicBezTo>
                <a:close/>
              </a:path>
            </a:pathLst>
          </a:custGeom>
          <a:solidFill>
            <a:schemeClr val="tx2">
              <a:alpha val="94902"/>
            </a:schemeClr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6412675" flipH="1">
            <a:off x="-383762" y="-5253158"/>
            <a:ext cx="5935562" cy="5144027"/>
          </a:xfrm>
          <a:custGeom>
            <a:avLst/>
            <a:gdLst>
              <a:gd name="connsiteX0" fmla="*/ 2343209 w 8834633"/>
              <a:gd name="connsiteY0" fmla="*/ 7656494 h 7656494"/>
              <a:gd name="connsiteX1" fmla="*/ 2077181 w 8834633"/>
              <a:gd name="connsiteY1" fmla="*/ 7487007 h 7656494"/>
              <a:gd name="connsiteX2" fmla="*/ 189397 w 8834633"/>
              <a:gd name="connsiteY2" fmla="*/ 6034354 h 7656494"/>
              <a:gd name="connsiteX3" fmla="*/ 105785 w 8834633"/>
              <a:gd name="connsiteY3" fmla="*/ 5263935 h 7656494"/>
              <a:gd name="connsiteX4" fmla="*/ 3569947 w 8834633"/>
              <a:gd name="connsiteY4" fmla="*/ 255615 h 7656494"/>
              <a:gd name="connsiteX5" fmla="*/ 4422527 w 8834633"/>
              <a:gd name="connsiteY5" fmla="*/ 126999 h 7656494"/>
              <a:gd name="connsiteX6" fmla="*/ 7726409 w 8834633"/>
              <a:gd name="connsiteY6" fmla="*/ 2136755 h 7656494"/>
              <a:gd name="connsiteX7" fmla="*/ 7812737 w 8834633"/>
              <a:gd name="connsiteY7" fmla="*/ 2172688 h 7656494"/>
              <a:gd name="connsiteX8" fmla="*/ 8834633 w 8834633"/>
              <a:gd name="connsiteY8" fmla="*/ 5855056 h 76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33" h="7656494">
                <a:moveTo>
                  <a:pt x="2343209" y="7656494"/>
                </a:moveTo>
                <a:lnTo>
                  <a:pt x="2077181" y="7487007"/>
                </a:lnTo>
                <a:cubicBezTo>
                  <a:pt x="1188304" y="6908150"/>
                  <a:pt x="554404" y="6371326"/>
                  <a:pt x="189397" y="6034354"/>
                </a:cubicBezTo>
                <a:cubicBezTo>
                  <a:pt x="-27228" y="5834780"/>
                  <a:pt x="-62067" y="5505963"/>
                  <a:pt x="105785" y="5263935"/>
                </a:cubicBezTo>
                <a:lnTo>
                  <a:pt x="3569947" y="255615"/>
                </a:lnTo>
                <a:cubicBezTo>
                  <a:pt x="3764408" y="-25057"/>
                  <a:pt x="4154591" y="-84613"/>
                  <a:pt x="4422527" y="126999"/>
                </a:cubicBezTo>
                <a:cubicBezTo>
                  <a:pt x="5050324" y="623789"/>
                  <a:pt x="6242895" y="1481418"/>
                  <a:pt x="7726409" y="2136755"/>
                </a:cubicBezTo>
                <a:lnTo>
                  <a:pt x="7812737" y="2172688"/>
                </a:lnTo>
                <a:lnTo>
                  <a:pt x="8834633" y="5855056"/>
                </a:lnTo>
                <a:close/>
              </a:path>
            </a:pathLst>
          </a:custGeom>
          <a:noFill/>
          <a:ln w="1016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fr-FR"/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907309" y="4314009"/>
            <a:ext cx="3829076" cy="11723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Merci pour votre attention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6"/>
          </p:nvPr>
        </p:nvSpPr>
        <p:spPr>
          <a:xfrm>
            <a:off x="907309" y="5531689"/>
            <a:ext cx="6145213" cy="1011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5" name="Forme libre 14"/>
          <p:cNvSpPr/>
          <p:nvPr userDrawn="1"/>
        </p:nvSpPr>
        <p:spPr>
          <a:xfrm rot="480000" flipH="1">
            <a:off x="9755199" y="-2114776"/>
            <a:ext cx="3622651" cy="1966288"/>
          </a:xfrm>
          <a:custGeom>
            <a:avLst/>
            <a:gdLst>
              <a:gd name="connsiteX0" fmla="*/ 3592342 w 3622651"/>
              <a:gd name="connsiteY0" fmla="*/ 0 h 1966288"/>
              <a:gd name="connsiteX1" fmla="*/ 3612342 w 3622651"/>
              <a:gd name="connsiteY1" fmla="*/ 925701 h 1966288"/>
              <a:gd name="connsiteX2" fmla="*/ 3622651 w 3622651"/>
              <a:gd name="connsiteY2" fmla="*/ 925422 h 1966288"/>
              <a:gd name="connsiteX3" fmla="*/ 3622236 w 3622651"/>
              <a:gd name="connsiteY3" fmla="*/ 929022 h 1966288"/>
              <a:gd name="connsiteX4" fmla="*/ 3455743 w 3622651"/>
              <a:gd name="connsiteY4" fmla="*/ 1758207 h 1966288"/>
              <a:gd name="connsiteX5" fmla="*/ 3165650 w 3622651"/>
              <a:gd name="connsiteY5" fmla="*/ 1965980 h 1966288"/>
              <a:gd name="connsiteX6" fmla="*/ 1185510 w 3622651"/>
              <a:gd name="connsiteY6" fmla="*/ 1876019 h 1966288"/>
              <a:gd name="connsiteX7" fmla="*/ 1185510 w 3622651"/>
              <a:gd name="connsiteY7" fmla="*/ 1878670 h 1966288"/>
              <a:gd name="connsiteX8" fmla="*/ 33075 w 3622651"/>
              <a:gd name="connsiteY8" fmla="*/ 1878670 h 1966288"/>
              <a:gd name="connsiteX9" fmla="*/ 33075 w 3622651"/>
              <a:gd name="connsiteY9" fmla="*/ 1021245 h 1966288"/>
              <a:gd name="connsiteX10" fmla="*/ 20393 w 3622651"/>
              <a:gd name="connsiteY10" fmla="*/ 1021519 h 1966288"/>
              <a:gd name="connsiteX11" fmla="*/ 0 w 3622651"/>
              <a:gd name="connsiteY11" fmla="*/ 77614 h 19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2651" h="1966288">
                <a:moveTo>
                  <a:pt x="3592342" y="0"/>
                </a:moveTo>
                <a:lnTo>
                  <a:pt x="3612342" y="925701"/>
                </a:lnTo>
                <a:lnTo>
                  <a:pt x="3622651" y="925422"/>
                </a:lnTo>
                <a:lnTo>
                  <a:pt x="3622236" y="929022"/>
                </a:lnTo>
                <a:cubicBezTo>
                  <a:pt x="3575981" y="1298100"/>
                  <a:pt x="3507469" y="1580295"/>
                  <a:pt x="3455743" y="1758207"/>
                </a:cubicBezTo>
                <a:cubicBezTo>
                  <a:pt x="3418554" y="1886059"/>
                  <a:pt x="3298923" y="1972122"/>
                  <a:pt x="3165650" y="1965980"/>
                </a:cubicBezTo>
                <a:lnTo>
                  <a:pt x="1185510" y="1876019"/>
                </a:lnTo>
                <a:lnTo>
                  <a:pt x="1185510" y="1878670"/>
                </a:lnTo>
                <a:lnTo>
                  <a:pt x="33075" y="1878670"/>
                </a:lnTo>
                <a:lnTo>
                  <a:pt x="33075" y="1021245"/>
                </a:lnTo>
                <a:lnTo>
                  <a:pt x="20393" y="1021519"/>
                </a:lnTo>
                <a:lnTo>
                  <a:pt x="0" y="77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75" y="243288"/>
            <a:ext cx="1619250" cy="413808"/>
          </a:xfrm>
          <a:prstGeom prst="rect">
            <a:avLst/>
          </a:prstGeom>
        </p:spPr>
      </p:pic>
      <p:sp>
        <p:nvSpPr>
          <p:cNvPr id="9" name="Forme libre 8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-7820457" y="-13514620"/>
            <a:ext cx="19321298" cy="10359409"/>
          </a:xfrm>
          <a:custGeom>
            <a:avLst/>
            <a:gdLst>
              <a:gd name="connsiteX0" fmla="*/ 15302634 w 15302634"/>
              <a:gd name="connsiteY0" fmla="*/ 6331848 h 8204741"/>
              <a:gd name="connsiteX1" fmla="*/ 15286199 w 15302634"/>
              <a:gd name="connsiteY1" fmla="*/ 6345152 h 8204741"/>
              <a:gd name="connsiteX2" fmla="*/ 9214871 w 15302634"/>
              <a:gd name="connsiteY2" fmla="*/ 8204741 h 8204741"/>
              <a:gd name="connsiteX3" fmla="*/ 151791 w 15302634"/>
              <a:gd name="connsiteY3" fmla="*/ 4836213 h 8204741"/>
              <a:gd name="connsiteX4" fmla="*/ 84782 w 15302634"/>
              <a:gd name="connsiteY4" fmla="*/ 4218763 h 8204741"/>
              <a:gd name="connsiteX5" fmla="*/ 2861122 w 15302634"/>
              <a:gd name="connsiteY5" fmla="*/ 204861 h 8204741"/>
              <a:gd name="connsiteX6" fmla="*/ 3544419 w 15302634"/>
              <a:gd name="connsiteY6" fmla="*/ 101782 h 8204741"/>
              <a:gd name="connsiteX7" fmla="*/ 8352173 w 15302634"/>
              <a:gd name="connsiteY7" fmla="*/ 2360351 h 8204741"/>
              <a:gd name="connsiteX8" fmla="*/ 8519611 w 15302634"/>
              <a:gd name="connsiteY8" fmla="*/ 2379365 h 82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02634" h="8204741">
                <a:moveTo>
                  <a:pt x="15302634" y="6331848"/>
                </a:moveTo>
                <a:lnTo>
                  <a:pt x="15286199" y="6345152"/>
                </a:lnTo>
                <a:cubicBezTo>
                  <a:pt x="13784710" y="7497782"/>
                  <a:pt x="11739891" y="8204741"/>
                  <a:pt x="9214871" y="8204741"/>
                </a:cubicBezTo>
                <a:cubicBezTo>
                  <a:pt x="4230762" y="8204741"/>
                  <a:pt x="1087899" y="5700431"/>
                  <a:pt x="151791" y="4836213"/>
                </a:cubicBezTo>
                <a:cubicBezTo>
                  <a:pt x="-21821" y="4676267"/>
                  <a:pt x="-49744" y="4412735"/>
                  <a:pt x="84782" y="4218763"/>
                </a:cubicBezTo>
                <a:lnTo>
                  <a:pt x="2861122" y="204861"/>
                </a:lnTo>
                <a:cubicBezTo>
                  <a:pt x="3016973" y="-20079"/>
                  <a:pt x="3329682" y="-67813"/>
                  <a:pt x="3544419" y="101782"/>
                </a:cubicBezTo>
                <a:cubicBezTo>
                  <a:pt x="4327090" y="721132"/>
                  <a:pt x="6205028" y="2040249"/>
                  <a:pt x="8352173" y="2360351"/>
                </a:cubicBezTo>
                <a:lnTo>
                  <a:pt x="8519611" y="2379365"/>
                </a:ln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4386233">
            <a:off x="2655829" y="10014051"/>
            <a:ext cx="18964183" cy="9824515"/>
          </a:xfrm>
          <a:custGeom>
            <a:avLst/>
            <a:gdLst>
              <a:gd name="connsiteX0" fmla="*/ 12742097 w 15019797"/>
              <a:gd name="connsiteY0" fmla="*/ 7524611 h 7781101"/>
              <a:gd name="connsiteX1" fmla="*/ 12040014 w 15019797"/>
              <a:gd name="connsiteY1" fmla="*/ 7689129 h 7781101"/>
              <a:gd name="connsiteX2" fmla="*/ 6814264 w 15019797"/>
              <a:gd name="connsiteY2" fmla="*/ 5774334 h 7781101"/>
              <a:gd name="connsiteX3" fmla="*/ 5843930 w 15019797"/>
              <a:gd name="connsiteY3" fmla="*/ 5886392 h 7781101"/>
              <a:gd name="connsiteX4" fmla="*/ 5756646 w 15019797"/>
              <a:gd name="connsiteY4" fmla="*/ 5910595 h 7781101"/>
              <a:gd name="connsiteX5" fmla="*/ 0 w 15019797"/>
              <a:gd name="connsiteY5" fmla="*/ 2556184 h 7781101"/>
              <a:gd name="connsiteX6" fmla="*/ 143147 w 15019797"/>
              <a:gd name="connsiteY6" fmla="*/ 2415679 h 7781101"/>
              <a:gd name="connsiteX7" fmla="*/ 6885845 w 15019797"/>
              <a:gd name="connsiteY7" fmla="*/ 0 h 7781101"/>
              <a:gd name="connsiteX8" fmla="*/ 14855952 w 15019797"/>
              <a:gd name="connsiteY8" fmla="*/ 2647498 h 7781101"/>
              <a:gd name="connsiteX9" fmla="*/ 14966620 w 15019797"/>
              <a:gd name="connsiteY9" fmla="*/ 3224327 h 778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19797" h="7781101">
                <a:moveTo>
                  <a:pt x="12742097" y="7524611"/>
                </a:moveTo>
                <a:cubicBezTo>
                  <a:pt x="12608077" y="7783571"/>
                  <a:pt x="12275057" y="7861257"/>
                  <a:pt x="12040014" y="7689129"/>
                </a:cubicBezTo>
                <a:cubicBezTo>
                  <a:pt x="11176500" y="7056957"/>
                  <a:pt x="9137778" y="5774334"/>
                  <a:pt x="6814264" y="5774334"/>
                </a:cubicBezTo>
                <a:cubicBezTo>
                  <a:pt x="6491525" y="5774335"/>
                  <a:pt x="6159871" y="5810195"/>
                  <a:pt x="5843930" y="5886392"/>
                </a:cubicBezTo>
                <a:lnTo>
                  <a:pt x="5756646" y="5910595"/>
                </a:lnTo>
                <a:lnTo>
                  <a:pt x="0" y="2556184"/>
                </a:lnTo>
                <a:lnTo>
                  <a:pt x="143147" y="2415679"/>
                </a:lnTo>
                <a:cubicBezTo>
                  <a:pt x="1790437" y="880469"/>
                  <a:pt x="4181400" y="-1"/>
                  <a:pt x="6885845" y="0"/>
                </a:cubicBezTo>
                <a:cubicBezTo>
                  <a:pt x="11393777" y="0"/>
                  <a:pt x="14037111" y="1936626"/>
                  <a:pt x="14855952" y="2647498"/>
                </a:cubicBezTo>
                <a:cubicBezTo>
                  <a:pt x="15021440" y="2791199"/>
                  <a:pt x="15067643" y="3029342"/>
                  <a:pt x="14966620" y="3224327"/>
                </a:cubicBezTo>
                <a:close/>
              </a:path>
            </a:pathLst>
          </a:custGeom>
          <a:solidFill>
            <a:schemeClr val="bg1"/>
          </a:solidFill>
          <a:ln w="951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41" y="3045324"/>
            <a:ext cx="5212179" cy="122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8 0.01227 L 0.05104 0.04306 C 0.04518 0.04792 0.03672 0.05417 0.03203 0.07431 C 0.02096 0.08426 0.01966 0.10186 0.01523 0.11482 L 0.00286 0.16088 " pathEditMode="relative" rAng="786000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386 -0.29884 L 0.04401 0.296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297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9323 0.48333 L -0.00052 0.00394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239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0319 1.1618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5810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6505 L -2.91667E-6 -1.1608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29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1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1" y="1133754"/>
            <a:ext cx="7216241" cy="10064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29051" y="2478367"/>
            <a:ext cx="7277099" cy="38429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60000" indent="-360000">
              <a:spcBef>
                <a:spcPts val="1800"/>
              </a:spcBef>
              <a:spcAft>
                <a:spcPts val="400"/>
              </a:spcAft>
              <a:buClr>
                <a:schemeClr val="tx2"/>
              </a:buClr>
              <a:buSzPct val="140000"/>
              <a:buFont typeface="+mj-lt"/>
              <a:buAutoNum type="arabicPeriod"/>
              <a:defRPr sz="20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60000" indent="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2" name="Forme libre 21">
            <a:extLst>
              <a:ext uri="{FF2B5EF4-FFF2-40B4-BE49-F238E27FC236}">
                <a16:creationId xmlns:a16="http://schemas.microsoft.com/office/drawing/2014/main" id="{5D1EA9D8-7A10-CC4D-BE05-CEAFDAB35D07}"/>
              </a:ext>
            </a:extLst>
          </p:cNvPr>
          <p:cNvSpPr/>
          <p:nvPr userDrawn="1"/>
        </p:nvSpPr>
        <p:spPr>
          <a:xfrm rot="12720000" flipH="1">
            <a:off x="-2178463" y="-975628"/>
            <a:ext cx="5299968" cy="7597614"/>
          </a:xfrm>
          <a:custGeom>
            <a:avLst/>
            <a:gdLst>
              <a:gd name="connsiteX0" fmla="*/ 2311299 w 5268798"/>
              <a:gd name="connsiteY0" fmla="*/ 7543767 h 7552932"/>
              <a:gd name="connsiteX1" fmla="*/ 2854156 w 5268798"/>
              <a:gd name="connsiteY1" fmla="*/ 7281021 h 7552932"/>
              <a:gd name="connsiteX2" fmla="*/ 5212423 w 5268798"/>
              <a:gd name="connsiteY2" fmla="*/ 2722194 h 7552932"/>
              <a:gd name="connsiteX3" fmla="*/ 5095101 w 5268798"/>
              <a:gd name="connsiteY3" fmla="*/ 2110686 h 7552932"/>
              <a:gd name="connsiteX4" fmla="*/ 1786697 w 5268798"/>
              <a:gd name="connsiteY4" fmla="*/ 202178 h 7552932"/>
              <a:gd name="connsiteX5" fmla="*/ 1209435 w 5268798"/>
              <a:gd name="connsiteY5" fmla="*/ 0 h 7552932"/>
              <a:gd name="connsiteX6" fmla="*/ 0 w 5268798"/>
              <a:gd name="connsiteY6" fmla="*/ 6225931 h 7552932"/>
              <a:gd name="connsiteX7" fmla="*/ 272008 w 5268798"/>
              <a:gd name="connsiteY7" fmla="*/ 6351470 h 7552932"/>
              <a:gd name="connsiteX8" fmla="*/ 2109862 w 5268798"/>
              <a:gd name="connsiteY8" fmla="*/ 7455430 h 7552932"/>
              <a:gd name="connsiteX9" fmla="*/ 2311299 w 5268798"/>
              <a:gd name="connsiteY9" fmla="*/ 7543767 h 755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8798" h="7552932">
                <a:moveTo>
                  <a:pt x="2311299" y="7543767"/>
                </a:moveTo>
                <a:cubicBezTo>
                  <a:pt x="2522373" y="7584718"/>
                  <a:pt x="2747599" y="7486917"/>
                  <a:pt x="2854156" y="7281021"/>
                </a:cubicBezTo>
                <a:lnTo>
                  <a:pt x="5212423" y="2722194"/>
                </a:lnTo>
                <a:cubicBezTo>
                  <a:pt x="5319521" y="2515485"/>
                  <a:pt x="5270541" y="2263026"/>
                  <a:pt x="5095101" y="2110686"/>
                </a:cubicBezTo>
                <a:cubicBezTo>
                  <a:pt x="4606811" y="1686778"/>
                  <a:pt x="3506532" y="851718"/>
                  <a:pt x="1786697" y="202178"/>
                </a:cubicBezTo>
                <a:lnTo>
                  <a:pt x="1209435" y="0"/>
                </a:lnTo>
                <a:lnTo>
                  <a:pt x="0" y="6225931"/>
                </a:lnTo>
                <a:lnTo>
                  <a:pt x="272008" y="6351470"/>
                </a:lnTo>
                <a:cubicBezTo>
                  <a:pt x="1070395" y="6737037"/>
                  <a:pt x="1709362" y="7162226"/>
                  <a:pt x="2109862" y="7455430"/>
                </a:cubicBezTo>
                <a:cubicBezTo>
                  <a:pt x="2172156" y="7501049"/>
                  <a:pt x="2240941" y="7530116"/>
                  <a:pt x="2311299" y="7543767"/>
                </a:cubicBezTo>
                <a:close/>
              </a:path>
            </a:pathLst>
          </a:custGeom>
          <a:noFill/>
          <a:ln w="127000" cap="flat">
            <a:solidFill>
              <a:srgbClr val="0069B8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3" name="Forme libre 12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</p:spTree>
    <p:extLst>
      <p:ext uri="{BB962C8B-B14F-4D97-AF65-F5344CB8AC3E}">
        <p14:creationId xmlns:p14="http://schemas.microsoft.com/office/powerpoint/2010/main" val="34616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05 0.20741 L -1.875E-6 -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4643" y="2028357"/>
            <a:ext cx="10515600" cy="41295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>
              <a:buClr>
                <a:schemeClr val="tx2"/>
              </a:buClr>
              <a:buSzPct val="70000"/>
              <a:buFont typeface="Courier New" panose="02070309020205020404" pitchFamily="49" charset="0"/>
              <a:buChar char="o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8" name="Connecteur droit 27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4643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</p:spTree>
    <p:extLst>
      <p:ext uri="{BB962C8B-B14F-4D97-AF65-F5344CB8AC3E}">
        <p14:creationId xmlns:p14="http://schemas.microsoft.com/office/powerpoint/2010/main" val="2781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7640" y="2028357"/>
            <a:ext cx="5040000" cy="41795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indent="-228600">
              <a:buClr>
                <a:schemeClr val="tx2"/>
              </a:buClr>
              <a:buFont typeface="Segoe UI Light" panose="020B0502040204020203" pitchFamily="34" charset="0"/>
              <a:buChar char="◦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81276" y="2028357"/>
            <a:ext cx="5040000" cy="41795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indent="-228600">
              <a:buClr>
                <a:schemeClr val="tx2"/>
              </a:buClr>
              <a:buFont typeface="Segoe UI Light" panose="020B0502040204020203" pitchFamily="34" charset="0"/>
              <a:buChar char="◦"/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0" name="Connecteur droit 29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764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366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droite-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481" y="1141870"/>
            <a:ext cx="5826637" cy="1325563"/>
          </a:xfrm>
          <a:prstGeom prst="rect">
            <a:avLst/>
          </a:prstGeom>
        </p:spPr>
        <p:txBody>
          <a:bodyPr lIns="0" anchor="b">
            <a:noAutofit/>
          </a:bodyPr>
          <a:lstStyle>
            <a:lvl1pPr>
              <a:defRPr sz="4000" b="1" i="0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481" y="2537246"/>
            <a:ext cx="5826637" cy="13858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1480" y="4235777"/>
            <a:ext cx="2700000" cy="226979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 algn="l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28118" y="4247535"/>
            <a:ext cx="2700000" cy="226979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 algn="l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 algn="l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5"/>
          </p:nvPr>
        </p:nvSpPr>
        <p:spPr>
          <a:xfrm rot="540000">
            <a:off x="6042120" y="-253990"/>
            <a:ext cx="8635937" cy="6460512"/>
          </a:xfrm>
          <a:custGeom>
            <a:avLst/>
            <a:gdLst>
              <a:gd name="connsiteX0" fmla="*/ 0 w 8635937"/>
              <a:gd name="connsiteY0" fmla="*/ 0 h 6460512"/>
              <a:gd name="connsiteX1" fmla="*/ 7268843 w 8635937"/>
              <a:gd name="connsiteY1" fmla="*/ 1 h 6460512"/>
              <a:gd name="connsiteX2" fmla="*/ 7308201 w 8635937"/>
              <a:gd name="connsiteY2" fmla="*/ 140551 h 6460512"/>
              <a:gd name="connsiteX3" fmla="*/ 8564652 w 8635937"/>
              <a:gd name="connsiteY3" fmla="*/ 3102345 h 6460512"/>
              <a:gd name="connsiteX4" fmla="*/ 8309018 w 8635937"/>
              <a:gd name="connsiteY4" fmla="*/ 3893177 h 6460512"/>
              <a:gd name="connsiteX5" fmla="*/ 3003686 w 8635937"/>
              <a:gd name="connsiteY5" fmla="*/ 6405117 h 6460512"/>
              <a:gd name="connsiteX6" fmla="*/ 2283964 w 8635937"/>
              <a:gd name="connsiteY6" fmla="*/ 6205136 h 6460512"/>
              <a:gd name="connsiteX7" fmla="*/ 35557 w 8635937"/>
              <a:gd name="connsiteY7" fmla="*/ 239990 h 64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5937" h="6460512">
                <a:moveTo>
                  <a:pt x="0" y="0"/>
                </a:moveTo>
                <a:lnTo>
                  <a:pt x="7268843" y="1"/>
                </a:lnTo>
                <a:lnTo>
                  <a:pt x="7308201" y="140551"/>
                </a:lnTo>
                <a:cubicBezTo>
                  <a:pt x="7697684" y="1433662"/>
                  <a:pt x="8231873" y="2502515"/>
                  <a:pt x="8564652" y="3102345"/>
                </a:cubicBezTo>
                <a:cubicBezTo>
                  <a:pt x="8724038" y="3390281"/>
                  <a:pt x="8606384" y="3752095"/>
                  <a:pt x="8309018" y="3893177"/>
                </a:cubicBezTo>
                <a:lnTo>
                  <a:pt x="3003686" y="6405117"/>
                </a:lnTo>
                <a:cubicBezTo>
                  <a:pt x="2747235" y="6526932"/>
                  <a:pt x="2439922" y="6442384"/>
                  <a:pt x="2283964" y="6205136"/>
                </a:cubicBezTo>
                <a:cubicBezTo>
                  <a:pt x="1730719" y="5365418"/>
                  <a:pt x="524595" y="3260002"/>
                  <a:pt x="35557" y="23999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33" name="Connecteur droit 32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0148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4837C63-72DD-C248-A287-16DA76CE9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0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2207 -0.92871 L 4.16667E-7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464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20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09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13800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06054" y="2305050"/>
            <a:ext cx="324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5" name="Connecteur droit 24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35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sous-titre-texte-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/>
          <p:cNvSpPr/>
          <p:nvPr userDrawn="1"/>
        </p:nvSpPr>
        <p:spPr>
          <a:xfrm>
            <a:off x="9721355" y="0"/>
            <a:ext cx="2470645" cy="1028612"/>
          </a:xfrm>
          <a:custGeom>
            <a:avLst/>
            <a:gdLst>
              <a:gd name="connsiteX0" fmla="*/ 0 w 2470645"/>
              <a:gd name="connsiteY0" fmla="*/ 0 h 1028612"/>
              <a:gd name="connsiteX1" fmla="*/ 2470645 w 2470645"/>
              <a:gd name="connsiteY1" fmla="*/ 0 h 1028612"/>
              <a:gd name="connsiteX2" fmla="*/ 2470645 w 2470645"/>
              <a:gd name="connsiteY2" fmla="*/ 883801 h 1028612"/>
              <a:gd name="connsiteX3" fmla="*/ 484935 w 2470645"/>
              <a:gd name="connsiteY3" fmla="*/ 1027837 h 1028612"/>
              <a:gd name="connsiteX4" fmla="*/ 189337 w 2470645"/>
              <a:gd name="connsiteY4" fmla="*/ 827973 h 1028612"/>
              <a:gd name="connsiteX5" fmla="*/ 512 w 2470645"/>
              <a:gd name="connsiteY5" fmla="*/ 3587 h 10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0645" h="1028612">
                <a:moveTo>
                  <a:pt x="0" y="0"/>
                </a:moveTo>
                <a:lnTo>
                  <a:pt x="2470645" y="0"/>
                </a:lnTo>
                <a:lnTo>
                  <a:pt x="2470645" y="883801"/>
                </a:lnTo>
                <a:lnTo>
                  <a:pt x="484935" y="1027837"/>
                </a:lnTo>
                <a:cubicBezTo>
                  <a:pt x="351877" y="1037575"/>
                  <a:pt x="229965" y="954775"/>
                  <a:pt x="189337" y="827973"/>
                </a:cubicBezTo>
                <a:cubicBezTo>
                  <a:pt x="132825" y="651523"/>
                  <a:pt x="56717" y="371281"/>
                  <a:pt x="512" y="3587"/>
                </a:cubicBezTo>
                <a:close/>
              </a:path>
            </a:pathLst>
          </a:cu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0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07" y="238525"/>
            <a:ext cx="1637886" cy="418571"/>
          </a:xfrm>
          <a:prstGeom prst="rect">
            <a:avLst/>
          </a:prstGeom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41800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4613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93969" y="2305050"/>
            <a:ext cx="2412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 i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Clr>
                <a:schemeClr val="tx2"/>
              </a:buClr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24800">
              <a:buClr>
                <a:schemeClr val="tx2"/>
              </a:buClr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8820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1339200">
              <a:buClr>
                <a:schemeClr val="tx2"/>
              </a:buClr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98309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1" y="633471"/>
            <a:ext cx="9303449" cy="761415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704643" y="1464083"/>
            <a:ext cx="10515600" cy="39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2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fr-FR" dirty="0"/>
              <a:t>Modifiez le style du sous-titre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85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-texte-img gauch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B58771CB-608F-144C-9F65-9270B65A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120" y="1255651"/>
            <a:ext cx="6831330" cy="132556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4000" b="1">
                <a:solidFill>
                  <a:srgbClr val="0066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0" name="ZoneTexte 39"/>
          <p:cNvSpPr txBox="1"/>
          <p:nvPr userDrawn="1"/>
        </p:nvSpPr>
        <p:spPr>
          <a:xfrm>
            <a:off x="3352800" y="5861957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r-BE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E3D732D-7E05-6A4A-B607-7D3CA3C2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20" y="2802429"/>
            <a:ext cx="6800850" cy="331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spcAft>
                <a:spcPts val="600"/>
              </a:spcAft>
              <a:defRPr sz="1400">
                <a:solidFill>
                  <a:srgbClr val="58585A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>
          <a:xfrm rot="832032">
            <a:off x="-571500" y="661871"/>
            <a:ext cx="4698856" cy="5646077"/>
          </a:xfrm>
          <a:custGeom>
            <a:avLst/>
            <a:gdLst>
              <a:gd name="connsiteX0" fmla="*/ 3650361 w 4698856"/>
              <a:gd name="connsiteY0" fmla="*/ 1101 h 5646077"/>
              <a:gd name="connsiteX1" fmla="*/ 4096051 w 4698856"/>
              <a:gd name="connsiteY1" fmla="*/ 361324 h 5646077"/>
              <a:gd name="connsiteX2" fmla="*/ 4694674 w 4698856"/>
              <a:gd name="connsiteY2" fmla="*/ 4603979 h 5646077"/>
              <a:gd name="connsiteX3" fmla="*/ 4433354 w 4698856"/>
              <a:gd name="connsiteY3" fmla="*/ 5053302 h 5646077"/>
              <a:gd name="connsiteX4" fmla="*/ 214172 w 4698856"/>
              <a:gd name="connsiteY4" fmla="*/ 5615247 h 5646077"/>
              <a:gd name="connsiteX5" fmla="*/ 0 w 4698856"/>
              <a:gd name="connsiteY5" fmla="*/ 5593823 h 5646077"/>
              <a:gd name="connsiteX6" fmla="*/ 0 w 4698856"/>
              <a:gd name="connsiteY6" fmla="*/ 390630 h 5646077"/>
              <a:gd name="connsiteX7" fmla="*/ 93730 w 4698856"/>
              <a:gd name="connsiteY7" fmla="*/ 402261 h 5646077"/>
              <a:gd name="connsiteX8" fmla="*/ 3557890 w 4698856"/>
              <a:gd name="connsiteY8" fmla="*/ 18356 h 5646077"/>
              <a:gd name="connsiteX9" fmla="*/ 3650361 w 4698856"/>
              <a:gd name="connsiteY9" fmla="*/ 1101 h 564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8856" h="5646077">
                <a:moveTo>
                  <a:pt x="3650361" y="1101"/>
                </a:moveTo>
                <a:cubicBezTo>
                  <a:pt x="3864999" y="-14521"/>
                  <a:pt x="4064464" y="137755"/>
                  <a:pt x="4096051" y="361324"/>
                </a:cubicBezTo>
                <a:lnTo>
                  <a:pt x="4694674" y="4603979"/>
                </a:lnTo>
                <a:cubicBezTo>
                  <a:pt x="4721949" y="4796398"/>
                  <a:pt x="4613635" y="4981749"/>
                  <a:pt x="4433354" y="5053302"/>
                </a:cubicBezTo>
                <a:cubicBezTo>
                  <a:pt x="3820112" y="5296616"/>
                  <a:pt x="2317049" y="5771269"/>
                  <a:pt x="214172" y="5615247"/>
                </a:cubicBezTo>
                <a:lnTo>
                  <a:pt x="0" y="5593823"/>
                </a:lnTo>
                <a:lnTo>
                  <a:pt x="0" y="390630"/>
                </a:lnTo>
                <a:lnTo>
                  <a:pt x="93730" y="402261"/>
                </a:lnTo>
                <a:cubicBezTo>
                  <a:pt x="1539317" y="543011"/>
                  <a:pt x="2878203" y="224686"/>
                  <a:pt x="3557890" y="18356"/>
                </a:cubicBezTo>
                <a:cubicBezTo>
                  <a:pt x="3588727" y="8990"/>
                  <a:pt x="3619699" y="3332"/>
                  <a:pt x="3650361" y="11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9F6EBB0-DA81-5540-B19D-6D1253693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40" y="6505575"/>
            <a:ext cx="427309" cy="263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1700" b="1">
                <a:solidFill>
                  <a:srgbClr val="0066B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BF97745-3415-CF49-912C-FE5A312DA2C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6514158"/>
            <a:ext cx="1384299" cy="222786"/>
          </a:xfrm>
          <a:prstGeom prst="rect">
            <a:avLst/>
          </a:prstGeom>
        </p:spPr>
      </p:pic>
      <p:cxnSp>
        <p:nvCxnSpPr>
          <p:cNvPr id="17" name="Connecteur droit 16"/>
          <p:cNvCxnSpPr/>
          <p:nvPr userDrawn="1"/>
        </p:nvCxnSpPr>
        <p:spPr>
          <a:xfrm flipV="1">
            <a:off x="11601450" y="6517333"/>
            <a:ext cx="0" cy="20731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11570970" y="6524953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 flipV="1">
            <a:off x="9913620" y="6529627"/>
            <a:ext cx="0" cy="2073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524186"/>
            <a:ext cx="4549775" cy="191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Note de bas de page</a:t>
            </a:r>
            <a:endParaRPr lang="fr-BE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06" y="6524952"/>
            <a:ext cx="4074654" cy="1987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indent="0" algn="r">
              <a:buNone/>
              <a:defRPr lang="fr-FR" sz="900" smtClean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mtClean="0"/>
            </a:lvl4pPr>
            <a:lvl5pPr>
              <a:defRPr lang="fr-BE"/>
            </a:lvl5pPr>
          </a:lstStyle>
          <a:p>
            <a:pPr marL="171450" lvl="0" indent="-171450">
              <a:buClr>
                <a:schemeClr val="tx2"/>
              </a:buClr>
              <a:buFont typeface="Calibri" panose="020F0502020204030204" pitchFamily="34" charset="0"/>
              <a:buChar char="*"/>
            </a:pPr>
            <a:r>
              <a:rPr lang="fr-FR" dirty="0"/>
              <a:t>Nom de la présentation – Nom de l’orateur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CAEE383-B419-2E44-A870-C8F043444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325" y="243288"/>
            <a:ext cx="1619250" cy="4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Motion origin="layout" path="M -0.46197 -0.01598 C -0.42252 -0.01158 -0.46224 -0.00718 -0.24674 0.00763 C -0.0358 0.00486 -0.06054 0.00555 -4.375E-6 4.07407E-6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9" y="11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decel="4300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74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4" r:id="rId3"/>
    <p:sldLayoutId id="2147483695" r:id="rId4"/>
    <p:sldLayoutId id="2147483679" r:id="rId5"/>
    <p:sldLayoutId id="2147483685" r:id="rId6"/>
    <p:sldLayoutId id="2147483680" r:id="rId7"/>
    <p:sldLayoutId id="2147483681" r:id="rId8"/>
    <p:sldLayoutId id="2147483691" r:id="rId9"/>
    <p:sldLayoutId id="2147483693" r:id="rId10"/>
    <p:sldLayoutId id="2147483698" r:id="rId11"/>
    <p:sldLayoutId id="2147483701" r:id="rId12"/>
    <p:sldLayoutId id="2147483702" r:id="rId13"/>
    <p:sldLayoutId id="2147483672" r:id="rId14"/>
    <p:sldLayoutId id="2147483700" r:id="rId15"/>
    <p:sldLayoutId id="2147483699" r:id="rId16"/>
    <p:sldLayoutId id="2147483694" r:id="rId17"/>
    <p:sldLayoutId id="2147483697" r:id="rId18"/>
    <p:sldLayoutId id="2147483662" r:id="rId19"/>
    <p:sldLayoutId id="2147483663" r:id="rId20"/>
    <p:sldLayoutId id="2147483671" r:id="rId21"/>
    <p:sldLayoutId id="2147483670" r:id="rId22"/>
    <p:sldLayoutId id="2147483686" r:id="rId23"/>
    <p:sldLayoutId id="2147483696" r:id="rId24"/>
    <p:sldLayoutId id="2147483682" r:id="rId25"/>
    <p:sldLayoutId id="214748368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luc.be/fr/enquete-de-satisfactio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628073" y="1884219"/>
            <a:ext cx="11157527" cy="4226790"/>
          </a:xfrm>
        </p:spPr>
        <p:txBody>
          <a:bodyPr/>
          <a:lstStyle/>
          <a:p>
            <a:r>
              <a:rPr lang="fr-BE" sz="4800" dirty="0">
                <a:latin typeface="+mj-lt"/>
              </a:rPr>
              <a:t>Satisfaction des patients hospitalisés en </a:t>
            </a:r>
            <a:r>
              <a:rPr lang="fr-BE" sz="4800" dirty="0" smtClean="0">
                <a:latin typeface="+mj-lt"/>
              </a:rPr>
              <a:t>2023</a:t>
            </a:r>
            <a:endParaRPr lang="fr-BE" sz="4800" dirty="0" smtClean="0">
              <a:latin typeface="+mj-lt"/>
            </a:endParaRPr>
          </a:p>
          <a:p>
            <a:endParaRPr lang="fr-BE" sz="4800" dirty="0" smtClean="0">
              <a:latin typeface="+mj-lt"/>
            </a:endParaRPr>
          </a:p>
          <a:p>
            <a:endParaRPr lang="fr-BE" sz="4800" dirty="0">
              <a:latin typeface="+mj-lt"/>
            </a:endParaRPr>
          </a:p>
          <a:p>
            <a:pPr algn="r"/>
            <a:r>
              <a:rPr lang="fr-BE" sz="4800" dirty="0" smtClean="0">
                <a:latin typeface="+mj-lt"/>
              </a:rPr>
              <a:t>	</a:t>
            </a:r>
            <a:endParaRPr lang="fr-BE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14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893492" y="1379493"/>
            <a:ext cx="9903816" cy="42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La ‘Satisfaction patient’ est évaluée par une enquête à destination des patients ayant séjourné aux Cliniques universitaires Saint-Luc.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/>
            </a:r>
            <a:b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</a:b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Ce 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retour est très important pour nous permettre d’améliorer la qualité globale des soins.</a:t>
            </a:r>
            <a:b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</a:br>
            <a:endParaRPr 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Ainsi depuis 2019, nous proposons aux patients, via </a:t>
            </a:r>
            <a:r>
              <a:rPr lang="fr-BE" alt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le site internet des </a:t>
            </a: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Cliniques, de remplir en ligne une enquête liée au </a:t>
            </a: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service </a:t>
            </a: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qu’ils ont </a:t>
            </a: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fréquenté</a:t>
            </a:r>
            <a:endParaRPr lang="fr-BE" alt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marL="0" lvl="1" indent="0" fontAlgn="base">
              <a:spcBef>
                <a:spcPct val="20000"/>
              </a:spcBef>
              <a:spcAft>
                <a:spcPct val="0"/>
              </a:spcAft>
              <a:defRPr/>
            </a:pPr>
            <a:endParaRPr lang="fr-BE" alt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fr-BE" alt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Les domaines explorés sont :  la satisfaction globale, la recommandation à des tiers, les questions relatives à la communication patient-personnel soignant, la douleur</a:t>
            </a:r>
          </a:p>
        </p:txBody>
      </p:sp>
    </p:spTree>
    <p:extLst>
      <p:ext uri="{BB962C8B-B14F-4D97-AF65-F5344CB8AC3E}">
        <p14:creationId xmlns:p14="http://schemas.microsoft.com/office/powerpoint/2010/main" val="21354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2067AF"/>
                </a:solidFill>
              </a:rPr>
              <a:t>(*) Somme des </a:t>
            </a:r>
            <a:r>
              <a:rPr lang="fr-BE" dirty="0" smtClean="0">
                <a:solidFill>
                  <a:srgbClr val="2067AF"/>
                </a:solidFill>
              </a:rPr>
              <a:t>scores 6, </a:t>
            </a:r>
            <a:r>
              <a:rPr lang="fr-BE" dirty="0" smtClean="0">
                <a:solidFill>
                  <a:srgbClr val="2067AF"/>
                </a:solidFill>
              </a:rPr>
              <a:t>7, 8, 9 et 10</a:t>
            </a:r>
            <a:endParaRPr lang="fr-BE" dirty="0">
              <a:solidFill>
                <a:srgbClr val="2067AF"/>
              </a:solidFill>
            </a:endParaRP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 </a:t>
            </a:r>
            <a:endParaRPr lang="fr-BE" dirty="0"/>
          </a:p>
        </p:txBody>
      </p:sp>
      <p:sp>
        <p:nvSpPr>
          <p:cNvPr id="13" name="Rectangle à coins arrondis 12"/>
          <p:cNvSpPr/>
          <p:nvPr/>
        </p:nvSpPr>
        <p:spPr>
          <a:xfrm rot="20920042">
            <a:off x="636190" y="2810217"/>
            <a:ext cx="1374775" cy="1727200"/>
          </a:xfrm>
          <a:prstGeom prst="wedgeRoundRectCallout">
            <a:avLst/>
          </a:prstGeom>
          <a:solidFill>
            <a:srgbClr val="FFFFFF"/>
          </a:solidFill>
          <a:ln w="25400" cap="flat" cmpd="sng" algn="ctr">
            <a:solidFill>
              <a:srgbClr val="7F7F7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globale : quelle note donneriez-vous à votre séjour dans cet hôpital si 0 est très mauvais et 10 est très bien 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79891" y="307350"/>
            <a:ext cx="9615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rgbClr val="2067AF"/>
                </a:solidFill>
                <a:latin typeface="+mj-lt"/>
              </a:rPr>
              <a:t>Satisfaction globale du séjour </a:t>
            </a:r>
            <a:endParaRPr lang="fr-BE" sz="2000" dirty="0">
              <a:solidFill>
                <a:srgbClr val="2067AF"/>
              </a:solidFill>
              <a:latin typeface="+mj-lt"/>
            </a:endParaRPr>
          </a:p>
          <a:p>
            <a:r>
              <a:rPr lang="fr-BE" sz="2400" dirty="0" smtClean="0">
                <a:solidFill>
                  <a:srgbClr val="2067AF"/>
                </a:solidFill>
                <a:latin typeface="+mj-lt"/>
              </a:rPr>
              <a:t>94,2</a:t>
            </a:r>
            <a:r>
              <a:rPr lang="fr-BE" sz="2400" dirty="0" smtClean="0">
                <a:solidFill>
                  <a:srgbClr val="2067AF"/>
                </a:solidFill>
                <a:latin typeface="+mj-lt"/>
              </a:rPr>
              <a:t>% </a:t>
            </a:r>
            <a:r>
              <a:rPr lang="fr-BE" sz="2400" dirty="0" smtClean="0">
                <a:solidFill>
                  <a:srgbClr val="2067AF"/>
                </a:solidFill>
                <a:latin typeface="+mj-lt"/>
              </a:rPr>
              <a:t>des patients sont satisfaits de leur séjour hospitalier aux Cliniques (*)</a:t>
            </a:r>
            <a:endParaRPr lang="fr-BE" sz="2400" dirty="0">
              <a:solidFill>
                <a:srgbClr val="2067AF"/>
              </a:solidFill>
              <a:latin typeface="+mj-lt"/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943092"/>
              </p:ext>
            </p:extLst>
          </p:nvPr>
        </p:nvGraphicFramePr>
        <p:xfrm>
          <a:off x="2342427" y="1572508"/>
          <a:ext cx="7891463" cy="483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63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87652" y="792523"/>
            <a:ext cx="10298821" cy="946104"/>
          </a:xfrm>
        </p:spPr>
        <p:txBody>
          <a:bodyPr/>
          <a:lstStyle/>
          <a:p>
            <a:r>
              <a:rPr lang="fr-FR" altLang="fr-FR" dirty="0" smtClean="0">
                <a:latin typeface="+mj-lt"/>
              </a:rPr>
              <a:t>Recommandation</a:t>
            </a:r>
            <a:br>
              <a:rPr lang="fr-FR" altLang="fr-FR" dirty="0" smtClean="0">
                <a:latin typeface="+mj-lt"/>
              </a:rPr>
            </a:br>
            <a:r>
              <a:rPr lang="fr-FR" altLang="fr-FR" sz="2400" b="0" dirty="0" smtClean="0">
                <a:latin typeface="+mj-lt"/>
              </a:rPr>
              <a:t>94,9 % </a:t>
            </a:r>
            <a:r>
              <a:rPr lang="fr-FR" altLang="fr-FR" sz="2400" b="0" dirty="0" smtClean="0">
                <a:latin typeface="+mj-lt"/>
              </a:rPr>
              <a:t>des patients hospitalisés recommanderaient l’hôpital à leur famille et leurs amis</a:t>
            </a:r>
            <a:endParaRPr lang="fr-BE" sz="2400" b="0" dirty="0">
              <a:latin typeface="+mj-lt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856646"/>
              </p:ext>
            </p:extLst>
          </p:nvPr>
        </p:nvGraphicFramePr>
        <p:xfrm>
          <a:off x="2725987" y="2073428"/>
          <a:ext cx="8399213" cy="411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à coins arrondis 9"/>
          <p:cNvSpPr/>
          <p:nvPr/>
        </p:nvSpPr>
        <p:spPr>
          <a:xfrm rot="20599159" flipH="1">
            <a:off x="815459" y="2678793"/>
            <a:ext cx="1650919" cy="2050906"/>
          </a:xfrm>
          <a:prstGeom prst="wedgeRoundRectCallout">
            <a:avLst/>
          </a:prstGeom>
          <a:solidFill>
            <a:srgbClr val="FFFFFF"/>
          </a:solidFill>
          <a:ln w="25400" cap="flat" cmpd="sng" algn="ctr">
            <a:solidFill>
              <a:srgbClr val="7F7F7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Recommanderiez-vous cet hôpital  à votre famille et vos amis </a:t>
            </a:r>
            <a:r>
              <a:rPr kumimoji="0" lang="fr-BE" sz="1100" b="0" i="0" u="none" strike="noStrike" kern="0" cap="none" spc="0" normalizeH="0" baseline="0" noProof="0" dirty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fr-B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5756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fr-BE" sz="1100" b="0" i="0" u="none" strike="noStrike" kern="0" cap="none" spc="0" normalizeH="0" baseline="0" noProof="0" dirty="0">
              <a:ln>
                <a:noFill/>
              </a:ln>
              <a:solidFill>
                <a:srgbClr val="57565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277648"/>
              </p:ext>
            </p:extLst>
          </p:nvPr>
        </p:nvGraphicFramePr>
        <p:xfrm>
          <a:off x="3071090" y="1888196"/>
          <a:ext cx="6571673" cy="4278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787377"/>
              </p:ext>
            </p:extLst>
          </p:nvPr>
        </p:nvGraphicFramePr>
        <p:xfrm>
          <a:off x="3225568" y="1837276"/>
          <a:ext cx="6525492" cy="431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7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10" name="Title 5"/>
          <p:cNvSpPr txBox="1">
            <a:spLocks/>
          </p:cNvSpPr>
          <p:nvPr/>
        </p:nvSpPr>
        <p:spPr bwMode="auto">
          <a:xfrm>
            <a:off x="885598" y="410099"/>
            <a:ext cx="7643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Quelques commentaires…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0" y="1134711"/>
            <a:ext cx="2047202" cy="38806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70" y="4871866"/>
            <a:ext cx="2034516" cy="16010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814" y="1896334"/>
            <a:ext cx="2280836" cy="2682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111" y="4019066"/>
            <a:ext cx="2631753" cy="2187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2038" y="1464522"/>
            <a:ext cx="1393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rgbClr val="2067AF"/>
                </a:solidFill>
              </a:rPr>
              <a:t>Tout le personnel soignant a</a:t>
            </a:r>
            <a:r>
              <a:rPr lang="fr-FR" sz="1000" i="1" dirty="0" smtClean="0">
                <a:solidFill>
                  <a:srgbClr val="2067AF"/>
                </a:solidFill>
              </a:rPr>
              <a:t> </a:t>
            </a:r>
            <a:r>
              <a:rPr lang="fr-FR" sz="1000" i="1" dirty="0">
                <a:solidFill>
                  <a:srgbClr val="2067AF"/>
                </a:solidFill>
              </a:rPr>
              <a:t>fait preuve d'une capacité d'empathie, d'écoute et de soutien adapté à mes besoins et surtout d'un très haut </a:t>
            </a:r>
            <a:r>
              <a:rPr lang="fr-FR" sz="1000" i="1" dirty="0" smtClean="0">
                <a:solidFill>
                  <a:srgbClr val="2067AF"/>
                </a:solidFill>
              </a:rPr>
              <a:t>professionnalisme. </a:t>
            </a:r>
            <a:r>
              <a:rPr lang="fr-FR" sz="1000" i="1" dirty="0">
                <a:solidFill>
                  <a:srgbClr val="2067AF"/>
                </a:solidFill>
              </a:rPr>
              <a:t>Nous </a:t>
            </a:r>
            <a:r>
              <a:rPr lang="fr-FR" sz="1000" i="1" dirty="0" smtClean="0">
                <a:solidFill>
                  <a:srgbClr val="2067AF"/>
                </a:solidFill>
              </a:rPr>
              <a:t>souhaitons </a:t>
            </a:r>
            <a:r>
              <a:rPr lang="fr-FR" sz="1000" i="1" dirty="0">
                <a:solidFill>
                  <a:srgbClr val="2067AF"/>
                </a:solidFill>
              </a:rPr>
              <a:t>remercier chaleureusement toute l'équipe qui nous a pris en charge jour et nuit!!! BRAVO A TOUS et MERCI du fond du </a:t>
            </a:r>
            <a:r>
              <a:rPr lang="fr-FR" sz="1000" i="1" dirty="0" smtClean="0">
                <a:solidFill>
                  <a:srgbClr val="2067AF"/>
                </a:solidFill>
              </a:rPr>
              <a:t>cœur</a:t>
            </a:r>
          </a:p>
          <a:p>
            <a:endParaRPr lang="fr-BE" sz="1000" dirty="0" smtClean="0">
              <a:solidFill>
                <a:srgbClr val="2067AF"/>
              </a:solidFill>
            </a:endParaRPr>
          </a:p>
          <a:p>
            <a:r>
              <a:rPr lang="fr-BE" sz="1000" dirty="0" smtClean="0">
                <a:solidFill>
                  <a:srgbClr val="2067AF"/>
                </a:solidFill>
              </a:rPr>
              <a:t>Route </a:t>
            </a:r>
            <a:r>
              <a:rPr lang="fr-BE" sz="1000" dirty="0" smtClean="0">
                <a:solidFill>
                  <a:srgbClr val="2067AF"/>
                </a:solidFill>
              </a:rPr>
              <a:t>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837595" y="5137066"/>
            <a:ext cx="18885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rgbClr val="2067AF"/>
                </a:solidFill>
              </a:rPr>
              <a:t>Continuez </a:t>
            </a:r>
            <a:r>
              <a:rPr lang="fr-FR" sz="1000" i="1" dirty="0">
                <a:solidFill>
                  <a:srgbClr val="2067AF"/>
                </a:solidFill>
              </a:rPr>
              <a:t>ainsi, c'est très rassurant pour un patient. Hôpital humain et </a:t>
            </a:r>
            <a:r>
              <a:rPr lang="fr-FR" sz="1000" i="1" dirty="0" smtClean="0">
                <a:solidFill>
                  <a:srgbClr val="2067AF"/>
                </a:solidFill>
              </a:rPr>
              <a:t>bienveillant</a:t>
            </a:r>
          </a:p>
          <a:p>
            <a:r>
              <a:rPr lang="fr-BE" sz="1000" i="1" dirty="0" smtClean="0">
                <a:solidFill>
                  <a:srgbClr val="2067AF"/>
                </a:solidFill>
              </a:rPr>
              <a:t/>
            </a:r>
            <a:br>
              <a:rPr lang="fr-BE" sz="1000" i="1" dirty="0" smtClean="0">
                <a:solidFill>
                  <a:srgbClr val="2067AF"/>
                </a:solidFill>
              </a:rPr>
            </a:br>
            <a:r>
              <a:rPr lang="fr-BE" sz="1000" dirty="0" smtClean="0">
                <a:solidFill>
                  <a:srgbClr val="2067AF"/>
                </a:solidFill>
              </a:rPr>
              <a:t>Route 73</a:t>
            </a:r>
            <a:endParaRPr lang="fr-BE" sz="1000" dirty="0">
              <a:solidFill>
                <a:srgbClr val="2067A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1890" y="2187742"/>
            <a:ext cx="1747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rgbClr val="2067AF"/>
                </a:solidFill>
              </a:rPr>
              <a:t>Personnel </a:t>
            </a:r>
            <a:r>
              <a:rPr lang="fr-FR" sz="1000" dirty="0">
                <a:solidFill>
                  <a:srgbClr val="2067AF"/>
                </a:solidFill>
              </a:rPr>
              <a:t>qualifié, </a:t>
            </a:r>
            <a:r>
              <a:rPr lang="fr-FR" sz="1000" dirty="0" smtClean="0">
                <a:solidFill>
                  <a:srgbClr val="2067AF"/>
                </a:solidFill>
              </a:rPr>
              <a:t>bienveillant </a:t>
            </a:r>
            <a:r>
              <a:rPr lang="fr-FR" sz="1000" dirty="0">
                <a:solidFill>
                  <a:srgbClr val="2067AF"/>
                </a:solidFill>
              </a:rPr>
              <a:t>et disponible. J'ai eu le sentiment d'être respectée. Les médecins et le personnel soignant sont très attentifs au confort du patient et répondent volontiers aux questions passés. Pour ma part, l'équipe du 95B était formidable</a:t>
            </a:r>
            <a:r>
              <a:rPr lang="fr-FR" sz="1000" dirty="0" smtClean="0">
                <a:solidFill>
                  <a:srgbClr val="2067AF"/>
                </a:solidFill>
              </a:rPr>
              <a:t>!!!</a:t>
            </a:r>
          </a:p>
          <a:p>
            <a:endParaRPr lang="fr-FR" sz="1000" dirty="0" smtClean="0">
              <a:solidFill>
                <a:srgbClr val="2067AF"/>
              </a:solidFill>
            </a:endParaRPr>
          </a:p>
          <a:p>
            <a:r>
              <a:rPr lang="fr-FR" sz="1000" dirty="0" smtClean="0">
                <a:solidFill>
                  <a:srgbClr val="2067AF"/>
                </a:solidFill>
              </a:rPr>
              <a:t>Route 95B</a:t>
            </a:r>
            <a:endParaRPr lang="fr-BE" sz="1000" dirty="0">
              <a:solidFill>
                <a:srgbClr val="2067A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3924" y="4195061"/>
            <a:ext cx="1793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rgbClr val="2067AF"/>
                </a:solidFill>
              </a:rPr>
              <a:t>Ce </a:t>
            </a:r>
            <a:r>
              <a:rPr lang="fr-FR" sz="1000" i="1" dirty="0">
                <a:solidFill>
                  <a:srgbClr val="2067AF"/>
                </a:solidFill>
              </a:rPr>
              <a:t>que j'ai le plus apprécié, c'est le </a:t>
            </a:r>
            <a:r>
              <a:rPr lang="fr-FR" sz="1000" i="1" dirty="0" smtClean="0">
                <a:solidFill>
                  <a:srgbClr val="2067AF"/>
                </a:solidFill>
              </a:rPr>
              <a:t>professionnalisme </a:t>
            </a:r>
            <a:r>
              <a:rPr lang="fr-FR" sz="1000" i="1" dirty="0">
                <a:solidFill>
                  <a:srgbClr val="2067AF"/>
                </a:solidFill>
              </a:rPr>
              <a:t>de TOUT le personnel et le fait qu'il n'y a aucune infantilisation. </a:t>
            </a:r>
            <a:r>
              <a:rPr lang="fr-FR" sz="1000" i="1" dirty="0" smtClean="0">
                <a:solidFill>
                  <a:srgbClr val="2067AF"/>
                </a:solidFill>
              </a:rPr>
              <a:t>Bienveillance, </a:t>
            </a:r>
            <a:r>
              <a:rPr lang="fr-FR" sz="1000" i="1" dirty="0">
                <a:solidFill>
                  <a:srgbClr val="2067AF"/>
                </a:solidFill>
              </a:rPr>
              <a:t>bonne humeur, compétence, c'est rare! </a:t>
            </a:r>
            <a:endParaRPr lang="fr-FR" sz="1000" i="1" dirty="0" smtClean="0">
              <a:solidFill>
                <a:srgbClr val="2067AF"/>
              </a:solidFill>
            </a:endParaRPr>
          </a:p>
          <a:p>
            <a:r>
              <a:rPr lang="fr-FR" sz="1000" dirty="0" smtClean="0">
                <a:solidFill>
                  <a:srgbClr val="2067AF"/>
                </a:solidFill>
              </a:rPr>
              <a:t/>
            </a:r>
            <a:br>
              <a:rPr lang="fr-FR" sz="1000" dirty="0" smtClean="0">
                <a:solidFill>
                  <a:srgbClr val="2067AF"/>
                </a:solidFill>
              </a:rPr>
            </a:br>
            <a:r>
              <a:rPr lang="fr-FR" sz="1000" dirty="0" smtClean="0">
                <a:solidFill>
                  <a:srgbClr val="2067AF"/>
                </a:solidFill>
              </a:rPr>
              <a:t>Route 31</a:t>
            </a:r>
            <a:endParaRPr lang="fr-BE" sz="1000" i="1" dirty="0">
              <a:solidFill>
                <a:srgbClr val="2067AF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128" y="1155638"/>
            <a:ext cx="1884301" cy="166517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70" y="2916859"/>
            <a:ext cx="2307745" cy="39411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92047" y="1295979"/>
            <a:ext cx="15141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i="1" dirty="0">
                <a:solidFill>
                  <a:srgbClr val="2067AF"/>
                </a:solidFill>
              </a:rPr>
              <a:t>Je suis très content de l'hôpital et du personnel. Je vous conseille fortement, vous ne serez pas </a:t>
            </a:r>
            <a:r>
              <a:rPr lang="fr-FR" sz="1000" i="1" dirty="0" smtClean="0">
                <a:solidFill>
                  <a:srgbClr val="2067AF"/>
                </a:solidFill>
              </a:rPr>
              <a:t>déçu</a:t>
            </a:r>
          </a:p>
          <a:p>
            <a:pPr lvl="0"/>
            <a:r>
              <a:rPr lang="fr-FR" sz="1000" i="1" dirty="0" smtClean="0">
                <a:solidFill>
                  <a:srgbClr val="2067AF"/>
                </a:solidFill>
              </a:rPr>
              <a:t/>
            </a:r>
            <a:br>
              <a:rPr lang="fr-FR" sz="1000" i="1" dirty="0" smtClean="0">
                <a:solidFill>
                  <a:srgbClr val="2067AF"/>
                </a:solidFill>
              </a:rPr>
            </a:br>
            <a:r>
              <a:rPr lang="fr-FR" sz="1000" dirty="0" err="1" smtClean="0">
                <a:solidFill>
                  <a:srgbClr val="2067AF"/>
                </a:solidFill>
              </a:rPr>
              <a:t>Hospiday</a:t>
            </a:r>
            <a:r>
              <a:rPr lang="fr-FR" sz="1000" dirty="0" smtClean="0">
                <a:solidFill>
                  <a:srgbClr val="2067AF"/>
                </a:solidFill>
              </a:rPr>
              <a:t> </a:t>
            </a:r>
            <a:endParaRPr lang="fr-BE" sz="1000" dirty="0">
              <a:solidFill>
                <a:srgbClr val="2067A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49141" y="3287298"/>
            <a:ext cx="190730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i="1" dirty="0">
                <a:solidFill>
                  <a:srgbClr val="2067AF"/>
                </a:solidFill>
              </a:rPr>
              <a:t>Ma fille a été soignée en hématologie pédiatrique par une équipe pluridisciplinaire et hyper professionnelle. Je ne peux que faire des éloges à toute </a:t>
            </a:r>
            <a:r>
              <a:rPr lang="fr-FR" sz="1000" i="1" dirty="0" smtClean="0">
                <a:solidFill>
                  <a:srgbClr val="2067AF"/>
                </a:solidFill>
              </a:rPr>
              <a:t>l'équipe </a:t>
            </a:r>
            <a:r>
              <a:rPr lang="fr-FR" sz="1000" i="1" dirty="0">
                <a:solidFill>
                  <a:srgbClr val="2067AF"/>
                </a:solidFill>
              </a:rPr>
              <a:t>infirmières et médecins, en passant par le personnel technique, soignants … Ma fille a reçu un accueil et des soins de grande qualité pendant son séjour à l'hôpital pendant tous les mois de traitements ambulatoires. Merci infiniment !</a:t>
            </a:r>
            <a:br>
              <a:rPr lang="fr-FR" sz="1000" i="1" dirty="0">
                <a:solidFill>
                  <a:srgbClr val="2067AF"/>
                </a:solidFill>
              </a:rPr>
            </a:br>
            <a:endParaRPr lang="fr-FR" sz="1000" i="1" dirty="0" smtClean="0">
              <a:solidFill>
                <a:srgbClr val="2067AF"/>
              </a:solidFill>
            </a:endParaRPr>
          </a:p>
          <a:p>
            <a:pPr lvl="0"/>
            <a:r>
              <a:rPr lang="fr-FR" sz="1000" dirty="0" smtClean="0">
                <a:solidFill>
                  <a:srgbClr val="2067AF"/>
                </a:solidFill>
              </a:rPr>
              <a:t>Centre </a:t>
            </a:r>
            <a:r>
              <a:rPr lang="fr-FR" sz="1000" dirty="0">
                <a:solidFill>
                  <a:srgbClr val="2067AF"/>
                </a:solidFill>
              </a:rPr>
              <a:t>hématologie </a:t>
            </a:r>
            <a:r>
              <a:rPr lang="fr-FR" sz="1000" dirty="0" smtClean="0">
                <a:solidFill>
                  <a:srgbClr val="2067AF"/>
                </a:solidFill>
              </a:rPr>
              <a:t>pédiatrique (CHP)</a:t>
            </a:r>
          </a:p>
          <a:p>
            <a:pPr lvl="0"/>
            <a:r>
              <a:rPr lang="fr-FR" sz="1000" i="1" dirty="0">
                <a:solidFill>
                  <a:srgbClr val="2067AF"/>
                </a:solidFill>
              </a:rPr>
              <a:t> </a:t>
            </a:r>
            <a:endParaRPr lang="fr-BE" sz="1000" i="1" dirty="0">
              <a:solidFill>
                <a:srgbClr val="2067AF"/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137" y="1556686"/>
            <a:ext cx="1884301" cy="166517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488485" y="1736109"/>
            <a:ext cx="16956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000" i="1" dirty="0">
                <a:solidFill>
                  <a:srgbClr val="2067AF"/>
                </a:solidFill>
              </a:rPr>
              <a:t>J'ai été très content de la façon dont le personnel m'a considéré et cela s'est fait avec beaucoup de sympathie et même </a:t>
            </a:r>
            <a:r>
              <a:rPr lang="fr-FR" sz="1000" i="1" dirty="0" smtClean="0">
                <a:solidFill>
                  <a:srgbClr val="2067AF"/>
                </a:solidFill>
              </a:rPr>
              <a:t>d'humour</a:t>
            </a:r>
            <a:br>
              <a:rPr lang="fr-FR" sz="1000" i="1" dirty="0" smtClean="0">
                <a:solidFill>
                  <a:srgbClr val="2067AF"/>
                </a:solidFill>
              </a:rPr>
            </a:br>
            <a:r>
              <a:rPr lang="fr-FR" sz="1000" i="1" dirty="0" smtClean="0">
                <a:solidFill>
                  <a:srgbClr val="2067AF"/>
                </a:solidFill>
              </a:rPr>
              <a:t/>
            </a:r>
            <a:br>
              <a:rPr lang="fr-FR" sz="1000" i="1" dirty="0" smtClean="0">
                <a:solidFill>
                  <a:srgbClr val="2067AF"/>
                </a:solidFill>
              </a:rPr>
            </a:br>
            <a:r>
              <a:rPr lang="fr-FR" sz="1000" dirty="0" smtClean="0">
                <a:solidFill>
                  <a:srgbClr val="2067AF"/>
                </a:solidFill>
              </a:rPr>
              <a:t>Route 33 </a:t>
            </a:r>
            <a:endParaRPr lang="fr-BE" sz="1000" dirty="0">
              <a:solidFill>
                <a:srgbClr val="2067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698309" y="1334515"/>
            <a:ext cx="11102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Augmenter le taux de réponse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2400" b="1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Nous tenons à remercier nos patients ainsi que le personnel pour leur coopération.</a:t>
            </a:r>
            <a:endParaRPr lang="fr-BE" sz="2400" b="1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Néanmoins, le taux de participation étant actuellement que de </a:t>
            </a:r>
            <a:r>
              <a:rPr lang="fr-BE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~ 5%, n</a:t>
            </a:r>
            <a:r>
              <a:rPr lang="fr-FR" sz="2400" dirty="0" err="1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ous</a:t>
            </a: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 aimerions l’augmenter.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latin typeface="+mj-lt"/>
                <a:cs typeface="Arial" panose="020B0604020202020204" pitchFamily="34" charset="0"/>
              </a:rPr>
              <a:t>En effet, nous souhaiterions développer des indicateurs à l’intention des unités de soins afin que le personnel soignant puisse améliorer les aspects que les patients ont désignés comme étant moins performants.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5CA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8309" y="426160"/>
            <a:ext cx="496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 smtClean="0">
                <a:solidFill>
                  <a:schemeClr val="tx2"/>
                </a:solidFill>
                <a:latin typeface="+mj-lt"/>
              </a:rPr>
              <a:t>En conclusion </a:t>
            </a:r>
            <a:endParaRPr lang="fr-BE" sz="4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64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F97745-3415-CF49-912C-FE5A312DA2C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Coordination qualité et Expérience patient</a:t>
            </a:r>
            <a:endParaRPr lang="fr-BE" dirty="0"/>
          </a:p>
        </p:txBody>
      </p:sp>
      <p:pic>
        <p:nvPicPr>
          <p:cNvPr id="1027" name="Imag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27" y="3080028"/>
            <a:ext cx="2368982" cy="21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21358" y="1247312"/>
            <a:ext cx="979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Vous pouvez y participer pendant chaque séjour par voie électronique, </a:t>
            </a:r>
            <a:endParaRPr lang="fr-FR" sz="2400" dirty="0" smtClean="0">
              <a:solidFill>
                <a:srgbClr val="005CA9"/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en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scannant le code barre 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ou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</a:rPr>
              <a:t>via le site internet des cliniques </a:t>
            </a:r>
            <a:r>
              <a:rPr lang="fr-FR" sz="2400" dirty="0">
                <a:solidFill>
                  <a:srgbClr val="005CA9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  <a:hlinkClick r:id="rId3"/>
              </a:rPr>
              <a:t>www.saintluc.be/fr/enquete-de-satisfaction</a:t>
            </a:r>
            <a:r>
              <a:rPr lang="fr-FR" sz="2400" dirty="0" smtClean="0">
                <a:solidFill>
                  <a:srgbClr val="005CA9"/>
                </a:solidFill>
                <a:cs typeface="Arial" panose="020B0604020202020204" pitchFamily="34" charset="0"/>
              </a:rPr>
              <a:t> .</a:t>
            </a:r>
            <a:endParaRPr lang="fr-FR" sz="2400" dirty="0">
              <a:solidFill>
                <a:srgbClr val="005CA9"/>
              </a:solidFill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94454" y="5260178"/>
            <a:ext cx="21151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 smtClean="0">
                <a:solidFill>
                  <a:schemeClr val="tx2"/>
                </a:solidFill>
              </a:rPr>
              <a:t>Scannez le QR code pour remplir l’enquête en ligne </a:t>
            </a:r>
            <a:endParaRPr lang="fr-BE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1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intluc">
  <a:themeElements>
    <a:clrScheme name="saintluc">
      <a:dk1>
        <a:sysClr val="windowText" lastClr="000000"/>
      </a:dk1>
      <a:lt1>
        <a:sysClr val="window" lastClr="FFFFFF"/>
      </a:lt1>
      <a:dk2>
        <a:srgbClr val="0B67B2"/>
      </a:dk2>
      <a:lt2>
        <a:srgbClr val="FFFFFF"/>
      </a:lt2>
      <a:accent1>
        <a:srgbClr val="0B67B2"/>
      </a:accent1>
      <a:accent2>
        <a:srgbClr val="D11B8A"/>
      </a:accent2>
      <a:accent3>
        <a:srgbClr val="F58220"/>
      </a:accent3>
      <a:accent4>
        <a:srgbClr val="FFC000"/>
      </a:accent4>
      <a:accent5>
        <a:srgbClr val="92C741"/>
      </a:accent5>
      <a:accent6>
        <a:srgbClr val="F58220"/>
      </a:accent6>
      <a:hlink>
        <a:srgbClr val="0B67B2"/>
      </a:hlink>
      <a:folHlink>
        <a:srgbClr val="D11B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- Saint-Luc" id="{D061C72A-0598-2B4A-ACDD-6139FC830D87}" vid="{3046B7B3-E189-2242-9286-DFDBEA0BF07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ral Template">
    <a:dk1>
      <a:srgbClr val="005CA9"/>
    </a:dk1>
    <a:lt1>
      <a:sysClr val="window" lastClr="FFFFFF"/>
    </a:lt1>
    <a:dk2>
      <a:srgbClr val="7F7F7F"/>
    </a:dk2>
    <a:lt2>
      <a:srgbClr val="FFFFFF"/>
    </a:lt2>
    <a:accent1>
      <a:srgbClr val="F2F2F2"/>
    </a:accent1>
    <a:accent2>
      <a:srgbClr val="C1E3FF"/>
    </a:accent2>
    <a:accent3>
      <a:srgbClr val="47ACFF"/>
    </a:accent3>
    <a:accent4>
      <a:srgbClr val="002A4C"/>
    </a:accent4>
    <a:accent5>
      <a:srgbClr val="5F5F5F"/>
    </a:accent5>
    <a:accent6>
      <a:srgbClr val="EAEAEA"/>
    </a:accent6>
    <a:hlink>
      <a:srgbClr val="DE007D"/>
    </a:hlink>
    <a:folHlink>
      <a:srgbClr val="FF6DC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Template-Powerpoint-Saint-Luc (7)</Template>
  <TotalTime>351</TotalTime>
  <Words>607</Words>
  <Application>Microsoft Office PowerPoint</Application>
  <PresentationFormat>Grand écran</PresentationFormat>
  <Paragraphs>56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Segoe UI</vt:lpstr>
      <vt:lpstr>Segoe UI Light</vt:lpstr>
      <vt:lpstr>Segoe UI Semibold</vt:lpstr>
      <vt:lpstr>saintluc</vt:lpstr>
      <vt:lpstr>Présentation PowerPoint</vt:lpstr>
      <vt:lpstr>Présentation PowerPoint</vt:lpstr>
      <vt:lpstr>Présentation PowerPoint</vt:lpstr>
      <vt:lpstr>Recommandation 94,9 % des patients hospitalisés recommanderaient l’hôpital à leur famille et leurs amis</vt:lpstr>
      <vt:lpstr>Présentation PowerPoint</vt:lpstr>
      <vt:lpstr>Présentation PowerPoint</vt:lpstr>
      <vt:lpstr>Présentation PowerPoint</vt:lpstr>
    </vt:vector>
  </TitlesOfParts>
  <Company>Cliniques Universitaires Saint-Luc (CUSL)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DEBERG Manon</dc:creator>
  <cp:lastModifiedBy>DEBERG Manon</cp:lastModifiedBy>
  <cp:revision>22</cp:revision>
  <dcterms:created xsi:type="dcterms:W3CDTF">2022-03-21T11:47:22Z</dcterms:created>
  <dcterms:modified xsi:type="dcterms:W3CDTF">2024-01-15T11:47:26Z</dcterms:modified>
</cp:coreProperties>
</file>